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9" r:id="rId2"/>
    <p:sldId id="298" r:id="rId3"/>
    <p:sldId id="257" r:id="rId4"/>
    <p:sldId id="273" r:id="rId5"/>
    <p:sldId id="282" r:id="rId6"/>
    <p:sldId id="274" r:id="rId7"/>
    <p:sldId id="275" r:id="rId8"/>
    <p:sldId id="283" r:id="rId9"/>
    <p:sldId id="277" r:id="rId10"/>
    <p:sldId id="278" r:id="rId11"/>
    <p:sldId id="285" r:id="rId12"/>
    <p:sldId id="286" r:id="rId13"/>
    <p:sldId id="303" r:id="rId14"/>
    <p:sldId id="302" r:id="rId15"/>
    <p:sldId id="301" r:id="rId16"/>
    <p:sldId id="305" r:id="rId17"/>
    <p:sldId id="304" r:id="rId18"/>
    <p:sldId id="296" r:id="rId19"/>
    <p:sldId id="297" r:id="rId20"/>
    <p:sldId id="280" r:id="rId21"/>
  </p:sldIdLst>
  <p:sldSz cx="1080135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3850" autoAdjust="0"/>
  </p:normalViewPr>
  <p:slideViewPr>
    <p:cSldViewPr>
      <p:cViewPr varScale="1">
        <p:scale>
          <a:sx n="107" d="100"/>
          <a:sy n="107" d="100"/>
        </p:scale>
        <p:origin x="1500" y="54"/>
      </p:cViewPr>
      <p:guideLst>
        <p:guide orient="horz" pos="216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A9F-4337-80F4-0B24273BAB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A9F-4337-80F4-0B24273BABCF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грант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9F-4337-80F4-0B24273BA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59A-439D-BB94-B1820E1911F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959A-439D-BB94-B1820E1911F3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грант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9A-439D-BB94-B1820E191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783-41E3-933F-15548BE334C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783-41E3-933F-15548BE334C7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грант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83-41E3-933F-15548BE33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3.5808093760633472E-2"/>
          <c:y val="0.82211727974572613"/>
          <c:w val="0.83127941404073979"/>
          <c:h val="0.103646284190034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FC4-47D0-82C0-F5772268C01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FC4-47D0-82C0-F5772268C014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средства гранта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B2-43C1-923A-A8A2887AD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D6F-4310-BD78-4E4EEC15C02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32D-4E8B-8088-B531099F1946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средства гранта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D-4E8B-8088-B531099F1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28156467463211E-2"/>
          <c:y val="0.82331488359368643"/>
          <c:w val="0.85483734130551137"/>
          <c:h val="0.151024932404609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0.34253</cdr:x>
      <cdr:y>0.32698</cdr:y>
    </cdr:from>
    <cdr:to>
      <cdr:x>0.66693</cdr:x>
      <cdr:y>0.55132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388036" y="944598"/>
          <a:ext cx="1314591" cy="6480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/>
            <a:t>Стоимость</a:t>
          </a:r>
          <a:br>
            <a:rPr lang="ru-RU" sz="1400" dirty="0"/>
          </a:br>
          <a:r>
            <a:rPr lang="ru-RU" sz="1400" dirty="0"/>
            <a:t>проекта</a:t>
          </a:r>
        </a:p>
      </cdr:txBody>
    </cdr:sp>
  </cdr:relSizeAnchor>
  <cdr:relSizeAnchor xmlns:cdr="http://schemas.openxmlformats.org/drawingml/2006/chartDrawing">
    <cdr:from>
      <cdr:x>0.11071</cdr:x>
      <cdr:y>0.45162</cdr:y>
    </cdr:from>
    <cdr:to>
      <cdr:x>0.30617</cdr:x>
      <cdr:y>0.72581</cdr:y>
    </cdr:to>
    <cdr:sp macro="" textlink="">
      <cdr:nvSpPr>
        <cdr:cNvPr id="3" name="10-конечная звезда 2"/>
        <cdr:cNvSpPr/>
      </cdr:nvSpPr>
      <cdr:spPr>
        <a:xfrm xmlns:a="http://schemas.openxmlformats.org/drawingml/2006/main">
          <a:off x="448623" y="1304638"/>
          <a:ext cx="792088" cy="792088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lIns="0" tIns="0" rIns="0" bIns="0" anchor="ctr" anchorCtr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90%</a:t>
          </a:r>
        </a:p>
      </cdr:txBody>
    </cdr:sp>
  </cdr:relSizeAnchor>
  <cdr:relSizeAnchor xmlns:cdr="http://schemas.openxmlformats.org/drawingml/2006/chartDrawing">
    <cdr:from>
      <cdr:x>0.60907</cdr:x>
      <cdr:y>0.00216</cdr:y>
    </cdr:from>
    <cdr:to>
      <cdr:x>0.769</cdr:x>
      <cdr:y>0.22728</cdr:y>
    </cdr:to>
    <cdr:sp macro="" textlink="">
      <cdr:nvSpPr>
        <cdr:cNvPr id="4" name="10-конечная звезда 3"/>
        <cdr:cNvSpPr/>
      </cdr:nvSpPr>
      <cdr:spPr>
        <a:xfrm xmlns:a="http://schemas.openxmlformats.org/drawingml/2006/main">
          <a:off x="2468156" y="6232"/>
          <a:ext cx="648072" cy="650334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lIns="0" tIns="0" rIns="0" bIns="0" anchor="ctr" anchorCtr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solidFill>
                <a:srgbClr val="C00000"/>
              </a:solidFill>
            </a:rPr>
            <a:t>10%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0.37428</cdr:x>
      <cdr:y>0.27778</cdr:y>
    </cdr:from>
    <cdr:to>
      <cdr:x>0.64213</cdr:x>
      <cdr:y>0.63889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509246" y="720080"/>
          <a:ext cx="1080120" cy="9361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/>
            <a:t>Ст-сть</a:t>
          </a:r>
        </a:p>
        <a:p xmlns:a="http://schemas.openxmlformats.org/drawingml/2006/main">
          <a:pPr algn="ctr"/>
          <a:r>
            <a:rPr lang="ru-RU" dirty="0"/>
            <a:t>проекта –</a:t>
          </a:r>
        </a:p>
        <a:p xmlns:a="http://schemas.openxmlformats.org/drawingml/2006/main">
          <a:pPr algn="ctr"/>
          <a:r>
            <a:rPr lang="ru-RU" b="1" dirty="0"/>
            <a:t>до 50 млн </a:t>
          </a:r>
          <a:r>
            <a:rPr lang="ru-RU" dirty="0"/>
            <a:t>рублей</a:t>
          </a:r>
        </a:p>
      </cdr:txBody>
    </cdr:sp>
  </cdr:relSizeAnchor>
  <cdr:relSizeAnchor xmlns:cdr="http://schemas.openxmlformats.org/drawingml/2006/chartDrawing">
    <cdr:from>
      <cdr:x>0.1406</cdr:x>
      <cdr:y>0.41667</cdr:y>
    </cdr:from>
    <cdr:to>
      <cdr:x>0.33703</cdr:x>
      <cdr:y>0.72222</cdr:y>
    </cdr:to>
    <cdr:sp macro="" textlink="">
      <cdr:nvSpPr>
        <cdr:cNvPr id="3" name="10-конечная звезда 2"/>
        <cdr:cNvSpPr/>
      </cdr:nvSpPr>
      <cdr:spPr>
        <a:xfrm xmlns:a="http://schemas.openxmlformats.org/drawingml/2006/main">
          <a:off x="566965" y="1080120"/>
          <a:ext cx="792088" cy="792088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anchor="ctr" anchorCtr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60%</a:t>
          </a:r>
        </a:p>
      </cdr:txBody>
    </cdr:sp>
  </cdr:relSizeAnchor>
  <cdr:relSizeAnchor xmlns:cdr="http://schemas.openxmlformats.org/drawingml/2006/chartDrawing">
    <cdr:from>
      <cdr:x>0.64053</cdr:x>
      <cdr:y>0.06172</cdr:y>
    </cdr:from>
    <cdr:to>
      <cdr:x>0.83696</cdr:x>
      <cdr:y>0.36727</cdr:y>
    </cdr:to>
    <cdr:sp macro="" textlink="">
      <cdr:nvSpPr>
        <cdr:cNvPr id="4" name="10-конечная звезда 3"/>
        <cdr:cNvSpPr/>
      </cdr:nvSpPr>
      <cdr:spPr>
        <a:xfrm xmlns:a="http://schemas.openxmlformats.org/drawingml/2006/main">
          <a:off x="2515953" y="153919"/>
          <a:ext cx="771555" cy="762046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anchor="ctr" anchorCtr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40%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0.64826</cdr:x>
      <cdr:y>0.05556</cdr:y>
    </cdr:from>
    <cdr:to>
      <cdr:x>0.85431</cdr:x>
      <cdr:y>0.34952</cdr:y>
    </cdr:to>
    <cdr:sp macro="" textlink="">
      <cdr:nvSpPr>
        <cdr:cNvPr id="2" name="10-конечная звезда 1"/>
        <cdr:cNvSpPr/>
      </cdr:nvSpPr>
      <cdr:spPr>
        <a:xfrm xmlns:a="http://schemas.openxmlformats.org/drawingml/2006/main">
          <a:off x="2427370" y="144015"/>
          <a:ext cx="771555" cy="762046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anchor="ctr" anchorCtr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40%</a:t>
          </a:r>
        </a:p>
      </cdr:txBody>
    </cdr:sp>
  </cdr:relSizeAnchor>
  <cdr:relSizeAnchor xmlns:cdr="http://schemas.openxmlformats.org/drawingml/2006/chartDrawing">
    <cdr:from>
      <cdr:x>0.12903</cdr:x>
      <cdr:y>0.45734</cdr:y>
    </cdr:from>
    <cdr:to>
      <cdr:x>0.34057</cdr:x>
      <cdr:y>0.7629</cdr:y>
    </cdr:to>
    <cdr:sp macro="" textlink="">
      <cdr:nvSpPr>
        <cdr:cNvPr id="3" name="10-конечная звезда 2"/>
        <cdr:cNvSpPr/>
      </cdr:nvSpPr>
      <cdr:spPr>
        <a:xfrm xmlns:a="http://schemas.openxmlformats.org/drawingml/2006/main">
          <a:off x="483154" y="1185557"/>
          <a:ext cx="792088" cy="792088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anchor="ctr" anchorCtr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60%</a:t>
          </a:r>
        </a:p>
      </cdr:txBody>
    </cdr:sp>
  </cdr:relSizeAnchor>
  <cdr:relSizeAnchor xmlns:cdr="http://schemas.openxmlformats.org/drawingml/2006/chartDrawing">
    <cdr:from>
      <cdr:x>0.36697</cdr:x>
      <cdr:y>0.28783</cdr:y>
    </cdr:from>
    <cdr:to>
      <cdr:x>0.64795</cdr:x>
      <cdr:y>0.63525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419258" y="808321"/>
          <a:ext cx="1086707" cy="9756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/>
            <a:t>Ст-сть</a:t>
          </a:r>
        </a:p>
        <a:p xmlns:a="http://schemas.openxmlformats.org/drawingml/2006/main">
          <a:pPr algn="ctr"/>
          <a:r>
            <a:rPr lang="ru-RU" dirty="0"/>
            <a:t>проекта –</a:t>
          </a:r>
        </a:p>
        <a:p xmlns:a="http://schemas.openxmlformats.org/drawingml/2006/main">
          <a:pPr algn="ctr"/>
          <a:r>
            <a:rPr lang="ru-RU" b="1" dirty="0"/>
            <a:t>до 116 млн </a:t>
          </a:r>
          <a:r>
            <a:rPr lang="ru-RU" dirty="0"/>
            <a:t>рублей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0.15477</cdr:x>
      <cdr:y>0.48369</cdr:y>
    </cdr:from>
    <cdr:to>
      <cdr:x>0.38337</cdr:x>
      <cdr:y>0.79456</cdr:y>
    </cdr:to>
    <cdr:sp macro="" textlink="">
      <cdr:nvSpPr>
        <cdr:cNvPr id="2" name="10-конечная звезда 2">
          <a:extLst xmlns:a="http://schemas.openxmlformats.org/drawingml/2006/main">
            <a:ext uri="{FF2B5EF4-FFF2-40B4-BE49-F238E27FC236}">
              <a16:creationId xmlns:a16="http://schemas.microsoft.com/office/drawing/2014/main" id="{4E325189-DC24-4824-9453-9E3B052744C9}"/>
            </a:ext>
          </a:extLst>
        </cdr:cNvPr>
        <cdr:cNvSpPr/>
      </cdr:nvSpPr>
      <cdr:spPr>
        <a:xfrm xmlns:a="http://schemas.openxmlformats.org/drawingml/2006/main">
          <a:off x="512663" y="1335153"/>
          <a:ext cx="757207" cy="858107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anchor="ctr" anchorCtr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90%</a:t>
          </a:r>
        </a:p>
      </cdr:txBody>
    </cdr:sp>
  </cdr:relSizeAnchor>
  <cdr:relSizeAnchor xmlns:cdr="http://schemas.openxmlformats.org/drawingml/2006/chartDrawing">
    <cdr:from>
      <cdr:x>0.62825</cdr:x>
      <cdr:y>0</cdr:y>
    </cdr:from>
    <cdr:to>
      <cdr:x>0.85684</cdr:x>
      <cdr:y>0.31087</cdr:y>
    </cdr:to>
    <cdr:sp macro="" textlink="">
      <cdr:nvSpPr>
        <cdr:cNvPr id="3" name="10-конечная звезда 2">
          <a:extLst xmlns:a="http://schemas.openxmlformats.org/drawingml/2006/main">
            <a:ext uri="{FF2B5EF4-FFF2-40B4-BE49-F238E27FC236}">
              <a16:creationId xmlns:a16="http://schemas.microsoft.com/office/drawing/2014/main" id="{CD30A22B-612C-4744-8624-668764D73D96}"/>
            </a:ext>
          </a:extLst>
        </cdr:cNvPr>
        <cdr:cNvSpPr/>
      </cdr:nvSpPr>
      <cdr:spPr>
        <a:xfrm xmlns:a="http://schemas.openxmlformats.org/drawingml/2006/main">
          <a:off x="2081020" y="0"/>
          <a:ext cx="757207" cy="858107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anchor="ctr" anchorCtr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10%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</cdr:x>
      <cdr:y>0.11045</cdr:y>
    </cdr:from>
    <cdr:to>
      <cdr:x>0.3579</cdr:x>
      <cdr:y>0.39232</cdr:y>
    </cdr:to>
    <cdr:sp macro="" textlink="">
      <cdr:nvSpPr>
        <cdr:cNvPr id="2" name="10-конечная звезда 2">
          <a:extLst xmlns:a="http://schemas.openxmlformats.org/drawingml/2006/main">
            <a:ext uri="{FF2B5EF4-FFF2-40B4-BE49-F238E27FC236}">
              <a16:creationId xmlns:a16="http://schemas.microsoft.com/office/drawing/2014/main" id="{9AFB4F9C-CE2F-4E9A-85B3-72EE0508D206}"/>
            </a:ext>
          </a:extLst>
        </cdr:cNvPr>
        <cdr:cNvSpPr/>
      </cdr:nvSpPr>
      <cdr:spPr>
        <a:xfrm xmlns:a="http://schemas.openxmlformats.org/drawingml/2006/main">
          <a:off x="792088" y="273325"/>
          <a:ext cx="625352" cy="697537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anchor="ctr" anchorCtr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60%</a:t>
          </a:r>
        </a:p>
      </cdr:txBody>
    </cdr:sp>
  </cdr:relSizeAnchor>
  <cdr:relSizeAnchor xmlns:cdr="http://schemas.openxmlformats.org/drawingml/2006/chartDrawing">
    <cdr:from>
      <cdr:x>0.67273</cdr:x>
      <cdr:y>0.44763</cdr:y>
    </cdr:from>
    <cdr:to>
      <cdr:x>0.83636</cdr:x>
      <cdr:y>0.69103</cdr:y>
    </cdr:to>
    <cdr:sp macro="" textlink="">
      <cdr:nvSpPr>
        <cdr:cNvPr id="3" name="10-конечная звезда 3">
          <a:extLst xmlns:a="http://schemas.openxmlformats.org/drawingml/2006/main">
            <a:ext uri="{FF2B5EF4-FFF2-40B4-BE49-F238E27FC236}">
              <a16:creationId xmlns:a16="http://schemas.microsoft.com/office/drawing/2014/main" id="{26DEC664-05EF-4F08-A9B5-B3E8457C50C6}"/>
            </a:ext>
          </a:extLst>
        </cdr:cNvPr>
        <cdr:cNvSpPr/>
      </cdr:nvSpPr>
      <cdr:spPr>
        <a:xfrm xmlns:a="http://schemas.openxmlformats.org/drawingml/2006/main">
          <a:off x="2664296" y="1107730"/>
          <a:ext cx="648072" cy="602327"/>
        </a:xfrm>
        <a:prstGeom xmlns:a="http://schemas.openxmlformats.org/drawingml/2006/main" prst="star10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anchor="ctr" anchorCtr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40%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567DC-A71C-4B1C-B6E2-E4384FEF030C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744538"/>
            <a:ext cx="58610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1E971-E696-45E7-84A1-F0FE4AB99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2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5" y="2130521"/>
            <a:ext cx="9181148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3" y="3886200"/>
            <a:ext cx="75609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2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30979" y="274734"/>
            <a:ext cx="2430304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8" y="274734"/>
            <a:ext cx="711088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8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1" y="4406996"/>
            <a:ext cx="91811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231" y="2906713"/>
            <a:ext cx="91811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2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40068" y="1600206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687" y="1600206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52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70" y="1535113"/>
            <a:ext cx="4772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70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942" y="1535113"/>
            <a:ext cx="47743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86942" y="2174875"/>
            <a:ext cx="47743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4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11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58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116" y="273050"/>
            <a:ext cx="355356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3029" y="273146"/>
            <a:ext cx="6038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116" y="1435103"/>
            <a:ext cx="355356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97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1" y="4800600"/>
            <a:ext cx="64808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1" y="612775"/>
            <a:ext cx="64808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1" y="5367338"/>
            <a:ext cx="64808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66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600206"/>
            <a:ext cx="97212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68" y="6356446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3F5D5-0DF2-4534-AEAC-A16FAB9751E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5" y="6356446"/>
            <a:ext cx="3420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40968" y="6356446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CA4AA-C578-4B12-A662-B91767985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4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ikc.yenisei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131" y="2420888"/>
            <a:ext cx="9721215" cy="1944216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+mj-lt"/>
              </a:rPr>
              <a:t>МЕРЫ ПОДДЕРЖКИ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+mj-lt"/>
              </a:rPr>
              <a:t>МАЛЫХ ФОРМ ХОЗЯЙСТВОВАНИЯ </a:t>
            </a:r>
            <a:br>
              <a:rPr lang="ru-RU" sz="3600" b="1" dirty="0">
                <a:solidFill>
                  <a:schemeClr val="tx1"/>
                </a:solidFill>
                <a:latin typeface="+mj-lt"/>
              </a:rPr>
            </a:br>
            <a:r>
              <a:rPr lang="ru-RU" sz="3600" b="1" dirty="0">
                <a:solidFill>
                  <a:schemeClr val="tx1"/>
                </a:solidFill>
                <a:latin typeface="+mj-lt"/>
              </a:rPr>
              <a:t>В АПК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72283" y="18864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+mj-lt"/>
              </a:rPr>
              <a:t>Министерство сельского хозяйства и торговли Красноярского края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067" y="4869160"/>
            <a:ext cx="160972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12580" y="6378699"/>
            <a:ext cx="2736304" cy="312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/>
              <a:t>г. Красноярск 2021</a:t>
            </a:r>
          </a:p>
        </p:txBody>
      </p:sp>
    </p:spTree>
    <p:extLst>
      <p:ext uri="{BB962C8B-B14F-4D97-AF65-F5344CB8AC3E}">
        <p14:creationId xmlns:p14="http://schemas.microsoft.com/office/powerpoint/2010/main" val="1166229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31486" y="590449"/>
            <a:ext cx="104725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3. Направление возмещения расходов кооператива </a:t>
            </a:r>
            <a:r>
              <a:rPr lang="en-US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I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и </a:t>
            </a:r>
            <a:r>
              <a:rPr lang="en-US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II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уровня 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7368" y="3861048"/>
            <a:ext cx="10361547" cy="369332"/>
          </a:xfrm>
          <a:prstGeom prst="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- на закуп сельскохозяйственной продукции у членов кооператива, – в размере, не превышающем</a:t>
            </a:r>
            <a:r>
              <a:rPr kumimoji="0" lang="ru-RU" sz="1800" b="0" i="1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:</a:t>
            </a:r>
            <a:endParaRPr kumimoji="0" lang="ru-RU" sz="1800" b="0" i="1" u="sng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7333" y="4368880"/>
            <a:ext cx="8009813" cy="430887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если выручка от реализации продукции, закупленной у членов кооператива по итогам отчетного бухгалтерского периода (квартала) текущего финансового года, за который предоставляется возмещение части затрат, составляет </a:t>
            </a:r>
            <a:r>
              <a:rPr kumimoji="0" lang="ru-RU" sz="1100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от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100 тыс. рублей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до 5 000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тыс. рублей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 включительно;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926177" y="5162993"/>
            <a:ext cx="641156" cy="1"/>
          </a:xfrm>
          <a:prstGeom prst="straightConnector1">
            <a:avLst/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>
          <a:xfrm>
            <a:off x="1919509" y="5732676"/>
            <a:ext cx="630510" cy="0"/>
          </a:xfrm>
          <a:prstGeom prst="straightConnector1">
            <a:avLst/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  <a:tailEnd type="arrow"/>
          </a:ln>
          <a:effectLst/>
        </p:spPr>
      </p:cxnSp>
      <p:sp>
        <p:nvSpPr>
          <p:cNvPr id="16" name="Прямоугольник 15"/>
          <p:cNvSpPr/>
          <p:nvPr/>
        </p:nvSpPr>
        <p:spPr>
          <a:xfrm rot="10800000" flipV="1">
            <a:off x="2549077" y="5517232"/>
            <a:ext cx="8009814" cy="430887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если выручка от реализации продукции, закупленной у членов кооператива по итогам отчетного бухгалтерского периода (квартала) текущего финансового года, за который предоставляется возмещение части затрат, составляет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более 25 000 тыс. рублей 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220365" y="6041921"/>
            <a:ext cx="10358550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Объем продукции, закупленной у одного члена кооператива, не должен превышать 15,00 % всего объема продукции, закупленной указанным кооперативом у членов кооператива по итогам отчетного бухгалтерского периода (квартала) текущего финансового года, за который предоставляется возмещение части затрат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67334" y="4862911"/>
            <a:ext cx="8000462" cy="600164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если выручка от реализации продукции, закупленной у членов кооператива по итогам отчетного бухгалтерского периода (квартала) текущего финансового года, за который предоставляется возмещение части затрат, составляет </a:t>
            </a:r>
            <a:r>
              <a:rPr kumimoji="0" lang="ru-RU" sz="11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от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 5 </a:t>
            </a:r>
            <a:r>
              <a:rPr lang="ru-RU" sz="1100" b="1" kern="0" dirty="0">
                <a:latin typeface="Arial Narrow" panose="020B0606020202030204" pitchFamily="34" charset="0"/>
                <a:ea typeface="Calibri"/>
                <a:cs typeface="Times New Roman"/>
              </a:rPr>
              <a:t>0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01 тыс. рублей до 25</a:t>
            </a:r>
            <a:r>
              <a:rPr kumimoji="0" lang="ru-RU" sz="11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000 тыс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. рублей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включительно;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7368" y="4430435"/>
            <a:ext cx="1681871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b="1" kern="0" dirty="0">
                <a:solidFill>
                  <a:srgbClr val="0C0C0C"/>
                </a:solidFill>
                <a:latin typeface="Arial Narrow" panose="020B0606020202030204" pitchFamily="34" charset="0"/>
                <a:ea typeface="Calibri"/>
              </a:rPr>
              <a:t>10 процентов затрат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22" name="Прямая со стрелкой 21"/>
          <p:cNvCxnSpPr>
            <a:stCxn id="20" idx="3"/>
            <a:endCxn id="12" idx="1"/>
          </p:cNvCxnSpPr>
          <p:nvPr/>
        </p:nvCxnSpPr>
        <p:spPr>
          <a:xfrm>
            <a:off x="1899239" y="4584324"/>
            <a:ext cx="668094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17369" y="5001854"/>
            <a:ext cx="1681871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b="1" kern="0" dirty="0">
                <a:solidFill>
                  <a:srgbClr val="0C0C0C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12 процентов затрат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7370" y="5578787"/>
            <a:ext cx="1681871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b="1" kern="0" dirty="0">
                <a:solidFill>
                  <a:srgbClr val="0C0C0C"/>
                </a:solidFill>
                <a:latin typeface="Arial Narrow" panose="020B0606020202030204" pitchFamily="34" charset="0"/>
                <a:ea typeface="Calibri"/>
              </a:rPr>
              <a:t>15 процентов затрат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2680034"/>
            <a:ext cx="10474325" cy="1849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17572" y="3356992"/>
            <a:ext cx="55611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4. Направление возмещения расходов кооператива </a:t>
            </a:r>
            <a:r>
              <a:rPr lang="en-US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</a:t>
            </a:r>
            <a:r>
              <a:rPr lang="en-US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II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уровня</a:t>
            </a:r>
            <a:endParaRPr lang="ru-RU" sz="16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99121" y="1089892"/>
            <a:ext cx="3366920" cy="50657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в размере, не превышающем </a:t>
            </a:r>
            <a:r>
              <a:rPr lang="ru-RU" sz="11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50 процентов затрат, но не более 10 млн рублей</a:t>
            </a: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 из расчета на один кооператив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00875" y="1727292"/>
            <a:ext cx="3366920" cy="7834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Срок эксплуатации таких техники,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транспорта,</a:t>
            </a:r>
            <a:r>
              <a:rPr lang="ru-RU" sz="1200" dirty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оборудования и объектов на день получения субсидии не должен превышать 3 года с года их производства </a:t>
            </a:r>
          </a:p>
        </p:txBody>
      </p:sp>
      <p:cxnSp>
        <p:nvCxnSpPr>
          <p:cNvPr id="13" name="Прямая со стрелкой 12"/>
          <p:cNvCxnSpPr>
            <a:cxnSpLocks/>
            <a:endCxn id="3" idx="1"/>
          </p:cNvCxnSpPr>
          <p:nvPr/>
        </p:nvCxnSpPr>
        <p:spPr>
          <a:xfrm>
            <a:off x="6756138" y="1343179"/>
            <a:ext cx="442983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757892" y="2132856"/>
            <a:ext cx="441229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17370" y="1089891"/>
            <a:ext cx="6538768" cy="14750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i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на </a:t>
            </a:r>
            <a:r>
              <a:rPr lang="ru-RU" sz="1400" b="1" i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приобретение</a:t>
            </a:r>
            <a:r>
              <a:rPr lang="ru-RU" sz="1400" i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с последующим внесением в неделимый фонд </a:t>
            </a:r>
            <a:r>
              <a:rPr lang="ru-RU" sz="1400" b="1" i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сельскохозяйственной техники, специализированного автотранспорта, оборудования</a:t>
            </a:r>
            <a:r>
              <a:rPr lang="ru-RU" sz="1400" i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400" b="1" i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организации хранения, переработки, упаковки, маркировки</a:t>
            </a:r>
            <a:r>
              <a:rPr lang="ru-RU" sz="1400" i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транспортировки и реализации сельскохозяйственной продукции и мобильных торговых объектов для оказания услуг членам кооператива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(проект приказа министерства сельского хозяйства и торговли Красноярского края от ________ № _______)</a:t>
            </a:r>
            <a:endParaRPr lang="ru-RU" sz="1200" i="1" u="sng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ятиугольник 25"/>
          <p:cNvSpPr/>
          <p:nvPr/>
        </p:nvSpPr>
        <p:spPr>
          <a:xfrm>
            <a:off x="10163628" y="6503586"/>
            <a:ext cx="572675" cy="28803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10</a:t>
            </a:r>
          </a:p>
        </p:txBody>
      </p:sp>
      <p:sp>
        <p:nvSpPr>
          <p:cNvPr id="30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31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33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0800000" flipV="1">
            <a:off x="217367" y="2756978"/>
            <a:ext cx="10361547" cy="30777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Приобретение имущества, транспорта, техники,</a:t>
            </a:r>
            <a:r>
              <a:rPr kumimoji="0" lang="ru-RU" sz="140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 объектов по 1,2,3 направлению кооперативом у своих членов не допускается</a:t>
            </a:r>
            <a:endParaRPr kumimoji="0" lang="ru-RU" sz="14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493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115" y="260648"/>
            <a:ext cx="10272815" cy="360040"/>
          </a:xfrm>
        </p:spPr>
        <p:txBody>
          <a:bodyPr>
            <a:noAutofit/>
          </a:bodyPr>
          <a:lstStyle/>
          <a:p>
            <a:r>
              <a:rPr lang="ru-RU" sz="18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Грант на реализацию проектов развития семейных ферм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8125" y="3031068"/>
            <a:ext cx="3456383" cy="25391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«классическая» схема финансирования стоимости проекта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30972887"/>
              </p:ext>
            </p:extLst>
          </p:nvPr>
        </p:nvGraphicFramePr>
        <p:xfrm>
          <a:off x="216098" y="765605"/>
          <a:ext cx="3700931" cy="235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392563" y="3284984"/>
            <a:ext cx="6057402" cy="33123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«</a:t>
            </a:r>
            <a:r>
              <a:rPr lang="ru-RU" sz="1400" b="1" i="1" dirty="0" err="1">
                <a:solidFill>
                  <a:schemeClr val="tx1"/>
                </a:solidFill>
              </a:rPr>
              <a:t>Целевка</a:t>
            </a:r>
            <a:r>
              <a:rPr lang="ru-RU" sz="1400" b="1" i="1" dirty="0">
                <a:solidFill>
                  <a:schemeClr val="tx1"/>
                </a:solidFill>
              </a:rPr>
              <a:t>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Разработка ПСД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cs typeface="Times New Roman" panose="02020603050405020304" pitchFamily="18" charset="0"/>
              </a:rPr>
              <a:t>приобретение, строительство, реконструкцию, капитальный ремонт или модернизация объектов для производства, хранения и переработки с/х продукции;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комплектация объектов оборудованием, сельскохозяйственной техникой </a:t>
            </a:r>
            <a:br>
              <a:rPr lang="ru-RU" sz="1300" dirty="0">
                <a:solidFill>
                  <a:schemeClr val="tx1"/>
                </a:solidFill>
              </a:rPr>
            </a:br>
            <a:r>
              <a:rPr lang="ru-RU" sz="1300" dirty="0">
                <a:solidFill>
                  <a:schemeClr val="tx1"/>
                </a:solidFill>
              </a:rPr>
              <a:t>и спецтранспортом и их монтаж </a:t>
            </a:r>
            <a:r>
              <a:rPr lang="ru-RU" sz="1300" b="1" i="1" dirty="0">
                <a:solidFill>
                  <a:schemeClr val="tx1"/>
                </a:solidFill>
              </a:rPr>
              <a:t>(Приказ министерства сельского хозяйства и торговли Красноярского края от 03.07.2020 № 412 – о);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приобретение сельскохозяйственных животных (кроме свиней) и птицы, рыбопосадочного материала;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приобретение средств транспортных снегоходных, для КФХ Крайнего Севера;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погашение не более 20 процентов инвестиционного кредита;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уплата процентов по кредиту, в течение 18 месяцев с даты получения гранта;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доставка и монтаж оборудования и техники для КФХ Крайнего Севера</a:t>
            </a:r>
            <a:endParaRPr lang="ru-RU" sz="13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приобретение автономных источников электро- и газоснабжения, обустройство автономных источников водоснабжения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4088" y="3429000"/>
            <a:ext cx="4104459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Заявитель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КФХ или ИП, действующие более 12 месяцев с даты регистрации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Регистрация на сельской территории или на территории сельской агломерации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В КФХ – не менее 2 членов семьи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ИП – сельскохозяйственный производитель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44087" y="5157192"/>
            <a:ext cx="4104459" cy="14192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Обязательства грантополучателя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Осуществлять деятельность не менее 5 лет с даты получения гранта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Создать не менее 3 новых постоянных рабочих мест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Достигнуть значений показателей, предусмотренных проектом развития семейной фермы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Обеспечить увеличение производства с/х продукции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971987" y="2609174"/>
            <a:ext cx="3096344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Средства  гранта подлежат казначейскому сопровождению!!!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392563" y="908720"/>
            <a:ext cx="6057402" cy="1483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70C0"/>
                </a:solidFill>
              </a:rPr>
              <a:t>30 млн рублей – </a:t>
            </a:r>
            <a:r>
              <a:rPr lang="ru-RU" sz="1400" dirty="0"/>
              <a:t>на все виды деятельности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Срок освоения гранта – 24 мес.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Максимальная вместимость проектов животноводческих ферм – </a:t>
            </a:r>
          </a:p>
          <a:p>
            <a:pPr algn="ctr"/>
            <a:r>
              <a:rPr lang="ru-RU" sz="1400" b="1" dirty="0"/>
              <a:t>400</a:t>
            </a:r>
            <a:r>
              <a:rPr lang="ru-RU" sz="1400" dirty="0"/>
              <a:t> голов маточного КРС,</a:t>
            </a:r>
          </a:p>
          <a:p>
            <a:pPr algn="ctr"/>
            <a:r>
              <a:rPr lang="ru-RU" sz="1400" b="1" dirty="0"/>
              <a:t>500</a:t>
            </a:r>
            <a:r>
              <a:rPr lang="ru-RU" sz="1400" dirty="0"/>
              <a:t> усл. голов маточного МРС</a:t>
            </a:r>
          </a:p>
        </p:txBody>
      </p:sp>
      <p:sp>
        <p:nvSpPr>
          <p:cNvPr id="31" name="Пятиугольник 30"/>
          <p:cNvSpPr/>
          <p:nvPr/>
        </p:nvSpPr>
        <p:spPr>
          <a:xfrm>
            <a:off x="10163628" y="6453336"/>
            <a:ext cx="572675" cy="33828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28088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106" y="116632"/>
            <a:ext cx="9721215" cy="432048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Грант на реализацию проектов развития материально-технической базы </a:t>
            </a:r>
            <a:r>
              <a:rPr lang="ru-RU" sz="1800" b="1" u="sng" dirty="0" err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СПоК</a:t>
            </a:r>
            <a:r>
              <a:rPr lang="ru-RU" sz="18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 </a:t>
            </a:r>
            <a:r>
              <a:rPr lang="ru-RU" sz="18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 </a:t>
            </a:r>
            <a:r>
              <a:rPr lang="en-US" sz="18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</a:t>
            </a:r>
            <a:r>
              <a:rPr lang="ru-RU" sz="18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уровня</a:t>
            </a:r>
            <a:r>
              <a:rPr lang="en-US" sz="18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1800" b="1" u="sng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4091" y="3222279"/>
            <a:ext cx="3384376" cy="269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rgbClr val="C00000"/>
                </a:solidFill>
                <a:latin typeface="Arial Narrow" panose="020B0606020202030204" pitchFamily="34" charset="0"/>
              </a:rPr>
              <a:t>Средства гранта подлежат казначейскому сопровождению!!!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06148043"/>
              </p:ext>
            </p:extLst>
          </p:nvPr>
        </p:nvGraphicFramePr>
        <p:xfrm>
          <a:off x="46204" y="566686"/>
          <a:ext cx="3579498" cy="280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654251" y="566685"/>
            <a:ext cx="6824263" cy="10118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>
                <a:solidFill>
                  <a:srgbClr val="0070C0"/>
                </a:solidFill>
              </a:rPr>
              <a:t>50 </a:t>
            </a:r>
            <a:r>
              <a:rPr lang="ru-RU" sz="1400" b="1" dirty="0">
                <a:solidFill>
                  <a:srgbClr val="0070C0"/>
                </a:solidFill>
              </a:rPr>
              <a:t>млн рублей – </a:t>
            </a:r>
            <a:r>
              <a:rPr lang="ru-RU" sz="1400" dirty="0"/>
              <a:t>на приобретение производственных объектов, оборудования, спецтехники и транспорта, мощностей для хранения продукции, торговых объектов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Срок освоения гранта – 24 мес.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51718" y="1651180"/>
            <a:ext cx="6829328" cy="348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«Целевка»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приобретение, строительство, капитальный ремонт, реконструкция или модернизация объектов для сбора, хранения, убоя и переработки с/х продукции, дикорастущих пищевых ресурсов и продуктов переработки;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приобретение и монтаж оборудования и техники для производственных объектов. </a:t>
            </a:r>
          </a:p>
          <a:p>
            <a:pPr algn="just"/>
            <a:r>
              <a:rPr lang="ru-RU" sz="1200" dirty="0">
                <a:solidFill>
                  <a:srgbClr val="C00000"/>
                </a:solidFill>
                <a:latin typeface="Arial Narrow" panose="020B0606020202030204" pitchFamily="34" charset="0"/>
              </a:rPr>
              <a:t>(</a:t>
            </a:r>
            <a:r>
              <a:rPr lang="ru-RU" sz="1200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Приказ МСХ Красноярского края от _____ № _____);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приобретение специализированного транспорта, фургонов, прицепов, полуприцепов, вагонов, контейнеров для транспортировки. </a:t>
            </a:r>
          </a:p>
          <a:p>
            <a:pPr algn="just"/>
            <a:r>
              <a:rPr lang="ru-RU" sz="1200" dirty="0">
                <a:solidFill>
                  <a:srgbClr val="C00000"/>
                </a:solidFill>
                <a:latin typeface="Arial Narrow" panose="020B0606020202030204" pitchFamily="34" charset="0"/>
              </a:rPr>
              <a:t>(</a:t>
            </a:r>
            <a:r>
              <a:rPr lang="ru-RU" sz="1200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Приказ МСХ Красноярского края от _____ № _____);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приобретение и монтаж оборудования для рыбоводной инфраструктуры и </a:t>
            </a:r>
            <a:r>
              <a:rPr lang="ru-RU" sz="1400" dirty="0" err="1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аквакультуры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200" dirty="0">
                <a:solidFill>
                  <a:srgbClr val="C00000"/>
                </a:solidFill>
                <a:latin typeface="Arial Narrow" panose="020B0606020202030204" pitchFamily="34" charset="0"/>
              </a:rPr>
              <a:t>(</a:t>
            </a:r>
            <a:r>
              <a:rPr lang="ru-RU" sz="1200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Приказ МСХ Красноярского края от _____ № _____);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погашение не более 20 % привлекаемого на реализацию проекта льготного инвестиционного кредита;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уплата процентов по льготному инвестиционному кредиту, в течение 18 месяцев с даты получения гранта;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доставка оборудования и техники для </a:t>
            </a:r>
            <a:r>
              <a:rPr lang="ru-RU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СПоК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Крайнего Севера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54251" y="5211613"/>
            <a:ext cx="6824263" cy="1385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Обязательства грантополучателя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Осуществлять деятельность не менее 5 лет с даты получения гранта;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Создать не менее 1 нового постоянного рабочего места на каждые 3 млн руб. гранта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Достигнуть значения показателей, предусмотренных проектом развития МТБ </a:t>
            </a:r>
            <a:r>
              <a:rPr lang="ru-RU" sz="1400" dirty="0" err="1">
                <a:solidFill>
                  <a:schemeClr val="tx1"/>
                </a:solidFill>
              </a:rPr>
              <a:t>СПоК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Обеспечить прирост выручки от реализации с/х продукции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8107" y="3629314"/>
            <a:ext cx="3240360" cy="3112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Заявитель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/>
                </a:solidFill>
              </a:rPr>
              <a:t>Сельскохозяйственный потребительский перерабатывающий и (или) сбытовой кооператив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/>
                </a:solidFill>
              </a:rPr>
              <a:t>Регистрация на сельской территории или на территории сельской агломерации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/>
                </a:solidFill>
              </a:rPr>
              <a:t>Осуществляет деятельность не менее 12 месяцев с даты регистрации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/>
                </a:solidFill>
              </a:rPr>
              <a:t>Наличие не менее 10 членов в составе кооператива- сельхозтоваропроизводителей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/>
                </a:solidFill>
              </a:rPr>
              <a:t>Не менее 70% выручки </a:t>
            </a:r>
            <a:r>
              <a:rPr lang="ru-RU" sz="1200" b="1" dirty="0" err="1">
                <a:solidFill>
                  <a:schemeClr val="tx1"/>
                </a:solidFill>
              </a:rPr>
              <a:t>СПоК</a:t>
            </a:r>
            <a:r>
              <a:rPr lang="ru-RU" sz="1200" b="1" dirty="0">
                <a:solidFill>
                  <a:schemeClr val="tx1"/>
                </a:solidFill>
              </a:rPr>
              <a:t> должно формироваться за счет осуществления перерабатывающей и (или) сбытовой деятельности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10163628" y="6453336"/>
            <a:ext cx="572675" cy="33828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8143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2B7B012A-6ABE-4AAE-9665-B34DAC6B7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15" y="260648"/>
            <a:ext cx="10081119" cy="5326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sz="7200" b="1" u="sng" dirty="0">
                <a:solidFill>
                  <a:srgbClr val="002060"/>
                </a:solidFill>
                <a:cs typeface="Times New Roman" panose="02020603050405020304" pitchFamily="18" charset="0"/>
              </a:rPr>
              <a:t>Грант на развитие сельскохозяйственных потребительских кооперативов</a:t>
            </a:r>
          </a:p>
          <a:p>
            <a:pPr marL="0" indent="0" algn="ctr">
              <a:buNone/>
            </a:pPr>
            <a:r>
              <a:rPr lang="ru-RU" sz="5600" dirty="0">
                <a:solidFill>
                  <a:srgbClr val="002060"/>
                </a:solidFill>
                <a:cs typeface="Times New Roman" panose="02020603050405020304" pitchFamily="18" charset="0"/>
              </a:rPr>
              <a:t>(ст. 43.2. Закона края № 17-4487; постановление Правительства края от 23.09.2020 № 654 - п)</a:t>
            </a:r>
          </a:p>
          <a:p>
            <a:endParaRPr lang="ru-RU" sz="5600" dirty="0">
              <a:solidFill>
                <a:srgbClr val="C00000"/>
              </a:solidFill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9727C1C-4EC8-4082-96E0-3057717BBE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3187795"/>
              </p:ext>
            </p:extLst>
          </p:nvPr>
        </p:nvGraphicFramePr>
        <p:xfrm>
          <a:off x="367327" y="980728"/>
          <a:ext cx="31611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22095AD-3330-4342-892F-91C118679C8F}"/>
              </a:ext>
            </a:extLst>
          </p:cNvPr>
          <p:cNvSpPr/>
          <p:nvPr/>
        </p:nvSpPr>
        <p:spPr>
          <a:xfrm>
            <a:off x="3679746" y="1012026"/>
            <a:ext cx="6804134" cy="12818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70C0"/>
                </a:solidFill>
              </a:rPr>
              <a:t>5 млн рублей – </a:t>
            </a:r>
            <a:r>
              <a:rPr lang="ru-RU" sz="1400" dirty="0"/>
              <a:t>на приобретение </a:t>
            </a:r>
            <a:r>
              <a:rPr lang="ru-RU" sz="1400" dirty="0">
                <a:cs typeface="Times New Roman" panose="02020603050405020304" pitchFamily="18" charset="0"/>
              </a:rPr>
              <a:t>техники и оборудования, специализированного транспорта, печей (крематоров, </a:t>
            </a:r>
            <a:r>
              <a:rPr lang="ru-RU" sz="1400" dirty="0" err="1">
                <a:cs typeface="Times New Roman" panose="02020603050405020304" pitchFamily="18" charset="0"/>
              </a:rPr>
              <a:t>инсинераторов</a:t>
            </a:r>
            <a:r>
              <a:rPr lang="ru-RU" sz="1400" dirty="0">
                <a:cs typeface="Times New Roman" panose="02020603050405020304" pitchFamily="18" charset="0"/>
              </a:rPr>
              <a:t>) для утилизации биологических отходов, модульных объектов, предназначенных для убоя сельскохозяйственных животных</a:t>
            </a:r>
            <a:endParaRPr lang="ru-RU" sz="1400" dirty="0"/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Срок освоения гранта – 12 мес.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5D90973-AC3E-45C7-AF2E-A8DEB48C17FD}"/>
              </a:ext>
            </a:extLst>
          </p:cNvPr>
          <p:cNvSpPr/>
          <p:nvPr/>
        </p:nvSpPr>
        <p:spPr>
          <a:xfrm>
            <a:off x="3654552" y="2433233"/>
            <a:ext cx="6829328" cy="115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«Целевка»</a:t>
            </a:r>
          </a:p>
          <a:p>
            <a:pPr algn="ctr"/>
            <a:r>
              <a:rPr lang="ru-RU" sz="1400" i="1" dirty="0">
                <a:solidFill>
                  <a:schemeClr val="tx1"/>
                </a:solidFill>
              </a:rPr>
              <a:t>Виды и наименования техники и оборудования, на приобретение которых предоставляется грант на создание и (или) развитие сельскохозяйственного </a:t>
            </a:r>
            <a:r>
              <a:rPr lang="ru-RU" sz="1400" i="1">
                <a:solidFill>
                  <a:schemeClr val="tx1"/>
                </a:solidFill>
              </a:rPr>
              <a:t>потребительского кооператива </a:t>
            </a:r>
            <a:r>
              <a:rPr lang="ru-RU" sz="1400" i="1" dirty="0">
                <a:solidFill>
                  <a:schemeClr val="tx1"/>
                </a:solidFill>
              </a:rPr>
              <a:t>утверждены </a:t>
            </a:r>
            <a:r>
              <a:rPr lang="ru-RU" sz="1400" i="1" dirty="0">
                <a:solidFill>
                  <a:srgbClr val="C00000"/>
                </a:solidFill>
              </a:rPr>
              <a:t>приказом министерства сельского хозяйства и торговли Красноярского края от 11.09.2020 № 565-о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A60485E-D5BD-4EA1-B8E1-7932EF24C325}"/>
              </a:ext>
            </a:extLst>
          </p:cNvPr>
          <p:cNvSpPr/>
          <p:nvPr/>
        </p:nvSpPr>
        <p:spPr>
          <a:xfrm>
            <a:off x="3654552" y="3784334"/>
            <a:ext cx="6839392" cy="28130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Обязательства грантополучателя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израсходовать Грант на цели, указанные в плане расходов, в срок не более 12 месяцев с даты поступления средств Гранта на расчетный счет;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использовать расчетный счет исключительно для операций по зачислению 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и расходованию Гранта;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осуществлять деятельность в течение 5 лет;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оплачивать за счет собственных средств не менее 10 процентов стоимости затрат;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приобретать за счет средств Гранта новые технику и оборудование, годом выпуска не более трех лет;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обеспечить ежегодный прирост количества членов кооператива, в течение срока реализации проекта не менее чем на 2 единицы;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вносить в неделимый фонд имущество, приобретаемое за счет средств Гранта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3902A04-BC88-42D2-A81E-5F1B3BD15C80}"/>
              </a:ext>
            </a:extLst>
          </p:cNvPr>
          <p:cNvSpPr/>
          <p:nvPr/>
        </p:nvSpPr>
        <p:spPr>
          <a:xfrm>
            <a:off x="288107" y="3629314"/>
            <a:ext cx="3240360" cy="29680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Заявитель</a:t>
            </a:r>
          </a:p>
          <a:p>
            <a:pPr algn="ctr"/>
            <a:endParaRPr lang="ru-RU" sz="1400" b="1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Сельскохозяйственный потребительский кооператив, созданный в соответствии с ФЗ № 193-ФЗ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Включен в реестр субъектов АПК претендующих на получение поддержки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Не имеет просроченной задолженности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Член ревизионного союза 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24">
            <a:extLst>
              <a:ext uri="{FF2B5EF4-FFF2-40B4-BE49-F238E27FC236}">
                <a16:creationId xmlns:a16="http://schemas.microsoft.com/office/drawing/2014/main" id="{8C2D25F9-5DA9-43D5-8DBF-BC2E14F55590}"/>
              </a:ext>
            </a:extLst>
          </p:cNvPr>
          <p:cNvSpPr/>
          <p:nvPr/>
        </p:nvSpPr>
        <p:spPr>
          <a:xfrm>
            <a:off x="10163628" y="6453336"/>
            <a:ext cx="572675" cy="33828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61274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FEDA10-13AF-4DBD-8E4F-88190B9186D9}"/>
              </a:ext>
            </a:extLst>
          </p:cNvPr>
          <p:cNvSpPr/>
          <p:nvPr/>
        </p:nvSpPr>
        <p:spPr>
          <a:xfrm>
            <a:off x="306110" y="260648"/>
            <a:ext cx="101891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 </a:t>
            </a:r>
            <a:r>
              <a:rPr lang="ru-RU" b="1" i="1" u="sng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Возмещение части затрат на содержание коров молочного направления продуктивности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(ст. 44.1. Закона края № 17-4487)</a:t>
            </a:r>
            <a:endParaRPr lang="ru-RU" i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720E599-C058-4DF1-B08B-92B83D936F10}"/>
              </a:ext>
            </a:extLst>
          </p:cNvPr>
          <p:cNvSpPr/>
          <p:nvPr/>
        </p:nvSpPr>
        <p:spPr>
          <a:xfrm>
            <a:off x="306110" y="1052736"/>
            <a:ext cx="1018913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cs typeface="Times New Roman" panose="02020603050405020304" pitchFamily="18" charset="0"/>
              </a:rPr>
              <a:t>Средства на возмещение части затрат на </a:t>
            </a:r>
            <a:r>
              <a:rPr lang="ru-RU" sz="1600" b="1" dirty="0">
                <a:cs typeface="Times New Roman" panose="02020603050405020304" pitchFamily="18" charset="0"/>
              </a:rPr>
              <a:t>содержание коров молочного направления продуктивности, находящихся в собственности и (или) пользовании у граждан, ведущих личное подсобное хозяйство</a:t>
            </a:r>
            <a:r>
              <a:rPr lang="ru-RU" sz="1600" dirty="0">
                <a:cs typeface="Times New Roman" panose="02020603050405020304" pitchFamily="18" charset="0"/>
              </a:rPr>
              <a:t>, являющихся членами сельскохозяйственного потребительского кооператива (за исключением ассоциированных членов, не участвующих в хозяйственной деятельности кооператива или не принимающих </a:t>
            </a:r>
          </a:p>
          <a:p>
            <a:pPr algn="just"/>
            <a:r>
              <a:rPr lang="ru-RU" sz="1600" dirty="0">
                <a:cs typeface="Times New Roman" panose="02020603050405020304" pitchFamily="18" charset="0"/>
              </a:rPr>
              <a:t>в его деятельности личное трудовое участие), </a:t>
            </a:r>
            <a:r>
              <a:rPr lang="ru-RU" sz="1600" b="1" dirty="0">
                <a:cs typeface="Times New Roman" panose="02020603050405020304" pitchFamily="18" charset="0"/>
              </a:rPr>
              <a:t>предоставляются сельскохозяйственным потребительским кооперативам, осуществляющим закуп молока крупного рогатого скота, в форме субсидий.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291E1D7-2CBB-401E-AD3C-B1AA1A1A41EA}"/>
              </a:ext>
            </a:extLst>
          </p:cNvPr>
          <p:cNvSpPr/>
          <p:nvPr/>
        </p:nvSpPr>
        <p:spPr>
          <a:xfrm>
            <a:off x="306110" y="5681177"/>
            <a:ext cx="10189130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  <a:cs typeface="Times New Roman" panose="02020603050405020304" pitchFamily="18" charset="0"/>
              </a:rPr>
              <a:t>*Субсидии не предоставляются на содержание коров молочного направления продуктивности, находящихся в собственности и (или) пользовании у граждан, ведущих личное подсобное хозяйство, осуществляющих свою деятельность на территории Емельяновского, Березовского и Сухобузимского муниципальных районов.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670E6FD-82D1-4FBC-9614-2982BDDF0187}"/>
              </a:ext>
            </a:extLst>
          </p:cNvPr>
          <p:cNvSpPr/>
          <p:nvPr/>
        </p:nvSpPr>
        <p:spPr>
          <a:xfrm>
            <a:off x="293573" y="2734391"/>
            <a:ext cx="10189129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cs typeface="Times New Roman" panose="02020603050405020304" pitchFamily="18" charset="0"/>
              </a:rPr>
              <a:t>Размер субсидий определяется исходя из поголовья коров молочного направления продуктивности по состоянию на 1 января года предоставления субсидии, находящихся в собственности и (или) пользовании граждан, ведущих личное подсобное хозяйство, и ставки субсидирования на одну голову. </a:t>
            </a:r>
            <a:r>
              <a:rPr lang="ru-RU" sz="1600" b="1" dirty="0">
                <a:cs typeface="Times New Roman" panose="02020603050405020304" pitchFamily="18" charset="0"/>
              </a:rPr>
              <a:t>Общий размер субсидии не может превышать 40,0</a:t>
            </a:r>
            <a:r>
              <a:rPr lang="ru-RU" sz="1600" b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>
                <a:cs typeface="Times New Roman" panose="02020603050405020304" pitchFamily="18" charset="0"/>
              </a:rPr>
              <a:t>тыс. рублей в год на одного гражданина, ведущего личное подсобное хозяйство.</a:t>
            </a:r>
            <a:br>
              <a:rPr lang="ru-RU" sz="1600" b="1" dirty="0">
                <a:cs typeface="Times New Roman" panose="02020603050405020304" pitchFamily="18" charset="0"/>
              </a:rPr>
            </a:br>
            <a:r>
              <a:rPr lang="ru-RU" sz="1600" b="1" i="1" dirty="0">
                <a:cs typeface="Times New Roman" panose="02020603050405020304" pitchFamily="18" charset="0"/>
              </a:rPr>
              <a:t>(Исходя из ставки 8,0 тыс. рублей на одну голову)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5FBD340-C01A-447F-A6CD-634131D66ACA}"/>
              </a:ext>
            </a:extLst>
          </p:cNvPr>
          <p:cNvSpPr/>
          <p:nvPr/>
        </p:nvSpPr>
        <p:spPr>
          <a:xfrm>
            <a:off x="306110" y="4866673"/>
            <a:ext cx="10176592" cy="60160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>
                <a:cs typeface="Times New Roman" panose="02020603050405020304" pitchFamily="18" charset="0"/>
              </a:rPr>
              <a:t>Формы документов, необходимых для предоставления субсидии, утверждены приказом МСХ Красноярского края </a:t>
            </a:r>
            <a:r>
              <a:rPr lang="ru-RU" sz="1600" b="1" i="1" dirty="0">
                <a:cs typeface="Times New Roman" panose="02020603050405020304" pitchFamily="18" charset="0"/>
              </a:rPr>
              <a:t>от 12.03.2018 № 159-о</a:t>
            </a:r>
            <a:r>
              <a:rPr lang="ru-RU" sz="1600" i="1" dirty="0"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0" name="Пятиугольник 24">
            <a:extLst>
              <a:ext uri="{FF2B5EF4-FFF2-40B4-BE49-F238E27FC236}">
                <a16:creationId xmlns:a16="http://schemas.microsoft.com/office/drawing/2014/main" id="{A93471FD-D646-4A34-9FD3-DB33A4BE88AE}"/>
              </a:ext>
            </a:extLst>
          </p:cNvPr>
          <p:cNvSpPr/>
          <p:nvPr/>
        </p:nvSpPr>
        <p:spPr>
          <a:xfrm>
            <a:off x="10163628" y="6453336"/>
            <a:ext cx="572675" cy="33828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7E940D-15FC-4E1D-902C-B6A11508B623}"/>
              </a:ext>
            </a:extLst>
          </p:cNvPr>
          <p:cNvSpPr/>
          <p:nvPr/>
        </p:nvSpPr>
        <p:spPr>
          <a:xfrm>
            <a:off x="306110" y="4199360"/>
            <a:ext cx="10189129" cy="5257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/>
              <a:t>Показателем результативности для кооператива является прирост количества членов кооператива из числа ЛПХ не менее, чем на 5 единиц в год</a:t>
            </a:r>
          </a:p>
        </p:txBody>
      </p:sp>
    </p:spTree>
    <p:extLst>
      <p:ext uri="{BB962C8B-B14F-4D97-AF65-F5344CB8AC3E}">
        <p14:creationId xmlns:p14="http://schemas.microsoft.com/office/powerpoint/2010/main" val="938252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211" y="134590"/>
            <a:ext cx="8496944" cy="36004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Мероприятия, реализуемые с 2021 года за счет средств краевого бюджета </a:t>
            </a:r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88108" y="570438"/>
            <a:ext cx="10153128" cy="6201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5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Возмещение части затрат сельскохозяйственных потребительских кооперативов на приобретение племенных нетелей,</a:t>
            </a:r>
            <a:br>
              <a:rPr lang="ru-RU" sz="5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5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и (или) племенных коров, и (или) молодняка крупного рогатого скота</a:t>
            </a:r>
          </a:p>
          <a:p>
            <a:pPr marL="0" indent="0" algn="ctr">
              <a:buNone/>
            </a:pPr>
            <a:r>
              <a:rPr lang="ru-RU" sz="5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(ст. 44.2. Закона края № 17-4487)</a:t>
            </a:r>
          </a:p>
          <a:p>
            <a:pPr marL="0" indent="0">
              <a:buNone/>
            </a:pPr>
            <a:endParaRPr lang="ru-RU" b="1" dirty="0">
              <a:latin typeface="+mj-lt"/>
            </a:endParaRPr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107" y="1340768"/>
            <a:ext cx="10153128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537" y="1434426"/>
            <a:ext cx="1731762" cy="22063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Субсидия рассчитывается: </a:t>
            </a:r>
            <a:r>
              <a:rPr lang="ru-RU" sz="1400" b="1" i="1" dirty="0"/>
              <a:t>(ставка*голову)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08587" y="1400663"/>
            <a:ext cx="5868652" cy="82577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/>
              <a:t>110 000,0 рублей на 1 голову  племенных нетелей молочного направления продуктивности, </a:t>
            </a:r>
            <a:r>
              <a:rPr lang="ru-RU" sz="1400" dirty="0"/>
              <a:t>срок стельности которых на дату передачи их получателю субсидии не превышает 6 месяцев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08587" y="2304364"/>
            <a:ext cx="5832648" cy="39604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/>
              <a:t>95 000,0 рублей на 1 голову племенных коров молочного направления продуктивности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16299" y="2805310"/>
            <a:ext cx="8424936" cy="87966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/>
              <a:t>7 200,0  рублей на 1 голову сельскохозяйственным потребительским кооперативам</a:t>
            </a:r>
            <a:r>
              <a:rPr lang="ru-RU" sz="1400" dirty="0"/>
              <a:t>, осуществляющим закуп мяса крупного рогатого скота в году предоставления субсидии, на возмещение части затрат </a:t>
            </a:r>
            <a:r>
              <a:rPr lang="ru-RU" sz="1400" b="1" dirty="0">
                <a:solidFill>
                  <a:schemeClr val="tx1"/>
                </a:solidFill>
              </a:rPr>
              <a:t>на приобретение молодняка крупного рогатого скота (бычков)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dirty="0"/>
              <a:t>в возрасте до 4 месяцев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4111" y="4811074"/>
            <a:ext cx="10153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Общий размер субсидии, предоставляемой одному получателю субсидии, не должен превышать в году предоставления субсидии: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8107" y="5373216"/>
            <a:ext cx="10153128" cy="1274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50" b="1" dirty="0">
                <a:cs typeface="Times New Roman" panose="02020603050405020304" pitchFamily="18" charset="0"/>
              </a:rPr>
              <a:t>2000,0 тыс. рублей</a:t>
            </a:r>
            <a:r>
              <a:rPr lang="ru-RU" sz="1250" dirty="0">
                <a:cs typeface="Times New Roman" panose="02020603050405020304" pitchFamily="18" charset="0"/>
              </a:rPr>
              <a:t> получателю субсидии, членами которого являются </a:t>
            </a:r>
            <a:r>
              <a:rPr lang="ru-RU" sz="1250" b="1" dirty="0">
                <a:cs typeface="Times New Roman" panose="02020603050405020304" pitchFamily="18" charset="0"/>
              </a:rPr>
              <a:t>не более 50 граждан</a:t>
            </a:r>
            <a:r>
              <a:rPr lang="ru-RU" sz="1250" dirty="0">
                <a:cs typeface="Times New Roman" panose="02020603050405020304" pitchFamily="18" charset="0"/>
              </a:rPr>
              <a:t>, ведущих личное подсобное хозяйство;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50" b="1" dirty="0">
                <a:cs typeface="Times New Roman" panose="02020603050405020304" pitchFamily="18" charset="0"/>
              </a:rPr>
              <a:t>6000,0 тыс. рублей</a:t>
            </a:r>
            <a:r>
              <a:rPr lang="ru-RU" sz="1250" dirty="0">
                <a:cs typeface="Times New Roman" panose="02020603050405020304" pitchFamily="18" charset="0"/>
              </a:rPr>
              <a:t> получателю субсидии, членами которого являются </a:t>
            </a:r>
            <a:r>
              <a:rPr lang="ru-RU" sz="1250" b="1" dirty="0">
                <a:cs typeface="Times New Roman" panose="02020603050405020304" pitchFamily="18" charset="0"/>
              </a:rPr>
              <a:t>от 51 до 300 граждан</a:t>
            </a:r>
            <a:r>
              <a:rPr lang="ru-RU" sz="1250" dirty="0">
                <a:cs typeface="Times New Roman" panose="02020603050405020304" pitchFamily="18" charset="0"/>
              </a:rPr>
              <a:t>, ведущих личное подсобное хозяйство;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50" b="1" dirty="0">
                <a:cs typeface="Times New Roman" panose="02020603050405020304" pitchFamily="18" charset="0"/>
              </a:rPr>
              <a:t>12000,0 тыс. рублей</a:t>
            </a:r>
            <a:r>
              <a:rPr lang="ru-RU" sz="1250" dirty="0">
                <a:cs typeface="Times New Roman" panose="02020603050405020304" pitchFamily="18" charset="0"/>
              </a:rPr>
              <a:t> получателю субсидии, членами которого являются </a:t>
            </a:r>
            <a:r>
              <a:rPr lang="ru-RU" sz="1250" b="1" dirty="0">
                <a:cs typeface="Times New Roman" panose="02020603050405020304" pitchFamily="18" charset="0"/>
              </a:rPr>
              <a:t>более 300 граждан</a:t>
            </a:r>
            <a:r>
              <a:rPr lang="ru-RU" sz="1250" dirty="0">
                <a:cs typeface="Times New Roman" panose="02020603050405020304" pitchFamily="18" charset="0"/>
              </a:rPr>
              <a:t>, ведущих личное подсобное хозяйство.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50" dirty="0">
              <a:cs typeface="Times New Roman" panose="02020603050405020304" pitchFamily="18" charset="0"/>
            </a:endParaRPr>
          </a:p>
          <a:p>
            <a:pPr algn="just"/>
            <a:r>
              <a:rPr lang="ru-RU" sz="1250" dirty="0">
                <a:cs typeface="Times New Roman" panose="02020603050405020304" pitchFamily="18" charset="0"/>
              </a:rPr>
              <a:t>При этом общий размер субсидии, предоставляемой в год одному получателю субсидии, определяется исходя из количества членов кооператива, являющихся гражданами, ведущими личное подсобное хозяйство, по состоянию на 1 января года предоставления субсидии.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4111" y="3919134"/>
            <a:ext cx="10117124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cs typeface="Times New Roman" panose="02020603050405020304" pitchFamily="18" charset="0"/>
              </a:rPr>
              <a:t>Получатель субсидии </a:t>
            </a:r>
            <a:r>
              <a:rPr lang="ru-RU" sz="1400" b="1" dirty="0">
                <a:cs typeface="Times New Roman" panose="02020603050405020304" pitchFamily="18" charset="0"/>
              </a:rPr>
              <a:t>передает</a:t>
            </a:r>
            <a:r>
              <a:rPr lang="ru-RU" sz="1400" dirty="0">
                <a:cs typeface="Times New Roman" panose="02020603050405020304" pitchFamily="18" charset="0"/>
              </a:rPr>
              <a:t> в собственность гражданину, ведущему ЛПХ, племенной материал и (или) молодняк крупного рогатого скота</a:t>
            </a:r>
            <a:r>
              <a:rPr lang="ru-RU" sz="1400" b="1" dirty="0">
                <a:cs typeface="Times New Roman" panose="02020603050405020304" pitchFamily="18" charset="0"/>
              </a:rPr>
              <a:t>, не более четырех голов один раз в 2 года</a:t>
            </a:r>
            <a:endParaRPr lang="ru-RU" sz="1400" dirty="0"/>
          </a:p>
        </p:txBody>
      </p:sp>
      <p:sp>
        <p:nvSpPr>
          <p:cNvPr id="22" name="Пятиугольник 21"/>
          <p:cNvSpPr/>
          <p:nvPr/>
        </p:nvSpPr>
        <p:spPr>
          <a:xfrm>
            <a:off x="10163628" y="6453336"/>
            <a:ext cx="572675" cy="33828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32323" y="1556792"/>
            <a:ext cx="2376264" cy="114361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условием сохранения </a:t>
            </a:r>
            <a:b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2 х лет, за исключением вынужденного убоя, падежа или гибели от стихийных бедствий</a:t>
            </a:r>
          </a:p>
        </p:txBody>
      </p:sp>
    </p:spTree>
    <p:extLst>
      <p:ext uri="{BB962C8B-B14F-4D97-AF65-F5344CB8AC3E}">
        <p14:creationId xmlns:p14="http://schemas.microsoft.com/office/powerpoint/2010/main" val="374889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6E77E29-B9CE-405C-9150-A5E4EA60801A}"/>
              </a:ext>
            </a:extLst>
          </p:cNvPr>
          <p:cNvSpPr/>
          <p:nvPr/>
        </p:nvSpPr>
        <p:spPr>
          <a:xfrm>
            <a:off x="576139" y="260648"/>
            <a:ext cx="9721080" cy="86409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b="1" u="sng" dirty="0">
                <a:solidFill>
                  <a:srgbClr val="C00000"/>
                </a:solidFill>
                <a:effectLst/>
                <a:latin typeface="+mj-lt"/>
              </a:rPr>
              <a:t>Компенсация части затрат на закуп животноводческой продукции у граждан, ведущих личное подсобное хозяйство </a:t>
            </a:r>
          </a:p>
          <a:p>
            <a:pPr algn="ctr" fontAlgn="base"/>
            <a:r>
              <a:rPr lang="ru-RU" sz="1400" dirty="0">
                <a:solidFill>
                  <a:srgbClr val="002060"/>
                </a:solidFill>
                <a:effectLst/>
                <a:latin typeface="+mj-lt"/>
              </a:rPr>
              <a:t>(статья 44 Закона края </a:t>
            </a:r>
            <a:r>
              <a:rPr lang="ru-RU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№ 17-4487</a:t>
            </a:r>
            <a:r>
              <a:rPr lang="ru-RU" sz="1400" dirty="0">
                <a:solidFill>
                  <a:srgbClr val="002060"/>
                </a:solidFill>
                <a:effectLst/>
                <a:latin typeface="+mj-lt"/>
              </a:rPr>
              <a:t>, </a:t>
            </a:r>
            <a:r>
              <a:rPr lang="ru-RU" sz="1400" i="0" dirty="0">
                <a:solidFill>
                  <a:srgbClr val="002060"/>
                </a:solidFill>
                <a:effectLst/>
                <a:latin typeface="+mj-lt"/>
              </a:rPr>
              <a:t>постановление Правительства Красноярского края от 31.01.2014 № 25-п</a:t>
            </a:r>
            <a:r>
              <a:rPr lang="ru-RU" sz="1400" dirty="0">
                <a:solidFill>
                  <a:srgbClr val="002060"/>
                </a:solidFill>
                <a:effectLst/>
                <a:latin typeface="+mj-lt"/>
              </a:rPr>
              <a:t>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107" y="1196752"/>
            <a:ext cx="1026017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/>
              <a:t>Средства на компенсацию (возмещение) части затрат, связанных с закупом животноводческой продукции (молока, мяса свиней </a:t>
            </a:r>
          </a:p>
          <a:p>
            <a:r>
              <a:rPr lang="ru-RU" sz="1400" dirty="0"/>
              <a:t>и мяса крупного рогатого скота)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4603" y="1863129"/>
            <a:ext cx="43671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Ставки субсидирования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8107" y="2192171"/>
            <a:ext cx="10295227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ru-RU" sz="1600" dirty="0"/>
              <a:t>Ставки субсидирования за счет средств краевого бюджета установлены в </a:t>
            </a:r>
            <a:r>
              <a:rPr lang="ru-RU" sz="1600" i="1" dirty="0"/>
              <a:t>приложении № 2 к подпрограмме «Развитие малых форм хозяйствования </a:t>
            </a:r>
            <a:br>
              <a:rPr lang="ru-RU" sz="1600" i="1" dirty="0"/>
            </a:br>
            <a:r>
              <a:rPr lang="ru-RU" sz="1600" i="1" dirty="0"/>
              <a:t>и сельскохозяйственной кооперации» государственной программы № 506-п</a:t>
            </a: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в следующем размере: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b="1" dirty="0"/>
              <a:t>молока </a:t>
            </a:r>
            <a:r>
              <a:rPr lang="ru-RU" sz="1600" dirty="0"/>
              <a:t>(в пересчете на молоко жирностью 3,4 процента)</a:t>
            </a:r>
            <a:r>
              <a:rPr lang="ru-RU" sz="1600" b="1" dirty="0"/>
              <a:t> – 3 000,0 </a:t>
            </a:r>
            <a:r>
              <a:rPr lang="ru-RU" sz="1600" i="1" dirty="0"/>
              <a:t>рублей за 1 тонну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b="1" dirty="0"/>
              <a:t>мяса свиней </a:t>
            </a:r>
            <a:r>
              <a:rPr lang="ru-RU" sz="1600" dirty="0"/>
              <a:t>(в пересчете на живой вес) </a:t>
            </a:r>
            <a:r>
              <a:rPr lang="ru-RU" sz="1600" b="1" dirty="0"/>
              <a:t>– 9 000,0 </a:t>
            </a:r>
            <a:r>
              <a:rPr lang="ru-RU" sz="1600" i="1" dirty="0"/>
              <a:t>рублей за 1 тонну;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b="1" dirty="0"/>
              <a:t>мяса крупного рогатого скота </a:t>
            </a:r>
            <a:r>
              <a:rPr lang="ru-RU" sz="1600" dirty="0"/>
              <a:t>(в пересчете на живой вес)</a:t>
            </a:r>
            <a:r>
              <a:rPr lang="ru-RU" sz="1600" b="1" dirty="0"/>
              <a:t> – 10 300,0 </a:t>
            </a:r>
            <a:r>
              <a:rPr lang="ru-RU" sz="1600" i="1" dirty="0"/>
              <a:t>рублей за 1 тонну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0583" y="4388445"/>
            <a:ext cx="10295226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Недопущение снижения объема закупа животноводческой продукции (молока, мяса свиней и мяса крупного рогатого скота) у граждан, ведущих личное подсобное хозяйство на территории Красноярского края, за период с четвертого квартала года, предшествующего году предоставления субсидии, по третий квартал года предоставления субсидии включительно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69925" y="5245715"/>
            <a:ext cx="48965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Результаты: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51785" y="5556789"/>
            <a:ext cx="7121298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/>
              <a:t>Сохранение: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/>
              <a:t>Объема закупа молока (в пересчете на молоко жирностью 3,4 процента)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/>
              <a:t>Объема закупа мяса свиней (в пересчете на живой вес)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/>
              <a:t>Объема закупа мяса крупного рогатого скота (в пересчете на живой вес)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03914" y="4080668"/>
            <a:ext cx="48965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Основное условие предоставления: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0163628" y="6453336"/>
            <a:ext cx="572675" cy="33828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272242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A05A846-6887-4242-8416-00656B730233}"/>
              </a:ext>
            </a:extLst>
          </p:cNvPr>
          <p:cNvSpPr/>
          <p:nvPr/>
        </p:nvSpPr>
        <p:spPr>
          <a:xfrm>
            <a:off x="720155" y="619977"/>
            <a:ext cx="9361040" cy="26113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ctr"/>
            <a:r>
              <a:rPr lang="ru-RU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Грант на развитие несельскохозяйственных видов деятельности</a:t>
            </a:r>
          </a:p>
          <a:p>
            <a:pPr indent="342900" algn="ctr"/>
            <a:r>
              <a:rPr lang="ru-RU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(ст. 45 Закона края № 17-4487; постановление Правительства края от </a:t>
            </a:r>
            <a:r>
              <a:rPr lang="ru-RU" sz="14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20.08.2015 N 447-п</a:t>
            </a:r>
            <a:r>
              <a:rPr lang="ru-RU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)</a:t>
            </a:r>
          </a:p>
          <a:p>
            <a:pPr indent="342900" algn="ctr"/>
            <a:r>
              <a:rPr lang="ru-RU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indent="342900" algn="ctr"/>
            <a:endParaRPr lang="ru-RU" sz="1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9E52EBE-535E-4E75-BA3C-24C756B773A9}"/>
              </a:ext>
            </a:extLst>
          </p:cNvPr>
          <p:cNvSpPr/>
          <p:nvPr/>
        </p:nvSpPr>
        <p:spPr>
          <a:xfrm>
            <a:off x="5832724" y="1988840"/>
            <a:ext cx="4716401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Заявитель</a:t>
            </a:r>
          </a:p>
          <a:p>
            <a:pPr algn="ctr"/>
            <a:endParaRPr lang="ru-RU" sz="1400" b="1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>
                <a:solidFill>
                  <a:schemeClr val="tx1"/>
                </a:solidFill>
              </a:rPr>
              <a:t>СПоК</a:t>
            </a:r>
            <a:r>
              <a:rPr lang="ru-RU" sz="1400" dirty="0">
                <a:solidFill>
                  <a:schemeClr val="tx1"/>
                </a:solidFill>
              </a:rPr>
              <a:t>, КФХ и ИП, являющиеся с/х товаропроизводителями;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ИП, осуществляющие деятельность в района Крайнего Севера, и КФХ, которые осуществляют деятельность в районах Крайнего Севера и </a:t>
            </a:r>
            <a:r>
              <a:rPr lang="ru-RU" sz="1400" dirty="0" err="1">
                <a:solidFill>
                  <a:schemeClr val="tx1"/>
                </a:solidFill>
              </a:rPr>
              <a:t>месностях</a:t>
            </a:r>
            <a:r>
              <a:rPr lang="ru-RU" sz="1400" dirty="0">
                <a:solidFill>
                  <a:schemeClr val="tx1"/>
                </a:solidFill>
              </a:rPr>
              <a:t>, приравненных к районам Крайнего Севера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6E47B41-58A6-47E8-9872-511915251D5E}"/>
              </a:ext>
            </a:extLst>
          </p:cNvPr>
          <p:cNvSpPr/>
          <p:nvPr/>
        </p:nvSpPr>
        <p:spPr>
          <a:xfrm>
            <a:off x="5832724" y="3861048"/>
            <a:ext cx="4712816" cy="27276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/>
              <a:t>Направления несельскохозяйственных видов деятельности: </a:t>
            </a:r>
          </a:p>
          <a:p>
            <a:pPr algn="just"/>
            <a:endParaRPr lang="ru-RU" sz="14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переработка </a:t>
            </a:r>
            <a:r>
              <a:rPr lang="ru-RU" sz="1400" dirty="0" err="1">
                <a:solidFill>
                  <a:schemeClr val="tx1"/>
                </a:solidFill>
              </a:rPr>
              <a:t>недревесных</a:t>
            </a:r>
            <a:r>
              <a:rPr lang="ru-RU" sz="1400" dirty="0">
                <a:solidFill>
                  <a:schemeClr val="tx1"/>
                </a:solidFill>
              </a:rPr>
              <a:t> и пищевых лесных ресурсов и лекарственных растений;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сельский туризм;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народные художественные промыслы;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промысловая охота на дикого северного оленя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и переработка мяса дикого северного оленя, а также добыча (вылов) и переработка рыбы;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общественное питание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CCB277A-2F4B-4811-A8B1-BF4013884792}"/>
              </a:ext>
            </a:extLst>
          </p:cNvPr>
          <p:cNvSpPr/>
          <p:nvPr/>
        </p:nvSpPr>
        <p:spPr>
          <a:xfrm>
            <a:off x="5832724" y="881110"/>
            <a:ext cx="4716401" cy="9708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70C0"/>
                </a:solidFill>
              </a:rPr>
              <a:t>3 млн рублей – </a:t>
            </a:r>
            <a:r>
              <a:rPr lang="ru-RU" sz="1400" dirty="0"/>
              <a:t>на реализацию проекта, направленного на развитие несельскохозяйственного вида деятельности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Срок освоения гранта – 12 мес.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57A08195-AE25-47A9-ABF4-1A34252B1C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4597849"/>
              </p:ext>
            </p:extLst>
          </p:nvPr>
        </p:nvGraphicFramePr>
        <p:xfrm>
          <a:off x="864171" y="881110"/>
          <a:ext cx="3960440" cy="247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D61A28-493A-4B26-8572-A9890D904356}"/>
              </a:ext>
            </a:extLst>
          </p:cNvPr>
          <p:cNvSpPr/>
          <p:nvPr/>
        </p:nvSpPr>
        <p:spPr>
          <a:xfrm>
            <a:off x="144091" y="3501008"/>
            <a:ext cx="5544615" cy="3087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cs typeface="Arial" panose="020B0604020202020204" pitchFamily="34" charset="0"/>
              </a:rPr>
              <a:t>Обязательства </a:t>
            </a:r>
            <a:r>
              <a:rPr lang="ru-RU" sz="1400" b="1" i="1" dirty="0" err="1">
                <a:solidFill>
                  <a:schemeClr val="tx1"/>
                </a:solidFill>
                <a:cs typeface="Arial" panose="020B0604020202020204" pitchFamily="34" charset="0"/>
              </a:rPr>
              <a:t>грантополучателя</a:t>
            </a:r>
            <a:endParaRPr lang="ru-RU" sz="14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ru-RU" sz="12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осуществлять деятельность по направлению, предусмотренному проектом, </a:t>
            </a:r>
            <a:br>
              <a:rPr lang="ru-RU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 течение всего срока реализации проекта;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оплачивать за счет собственных средств не менее 40 процентов стоимости затрат;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создать новые постоянные рабочие места исходя из расчета создания не менее 1 нового постоянного рабочего места на каждые 1000,0 тыс. рублей Гранта, но не менее 1 нового постоянного рабочего места на один Грант, </a:t>
            </a:r>
            <a:br>
              <a:rPr lang="ru-RU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 обеспечить трудоустройство работников не позднее года, следующего за годом получения Гранта;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приобретать за счет Гранта новые технику и оборудование, предусмотренные планом расходов, года выпуска не более трех лет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10163628" y="6453336"/>
            <a:ext cx="572675" cy="33828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820398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40235" y="568236"/>
            <a:ext cx="90642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Центр компетенций в сфере сельскохозяйственной кооперации и поддержки фермеров Красноярского края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423" y="1324235"/>
            <a:ext cx="10225136" cy="695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Постановлением Правительства края от 27.05.2019 № 271-п общество с ограниченной ответственностью «Информационно-консультационный центр «Енисей» определено Центром компетенций в сфере сельскохозяйственной кооперации и поддержки фермеров Красноярского края.</a:t>
            </a:r>
            <a:endParaRPr lang="en-US" sz="1400" dirty="0">
              <a:solidFill>
                <a:srgbClr val="000000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8107" y="2200274"/>
            <a:ext cx="10225136" cy="12143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1600" b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Основные направления деятельности Центра компетенций:</a:t>
            </a:r>
            <a:endParaRPr lang="en-US" sz="1600" b="1" u="sng" dirty="0">
              <a:solidFill>
                <a:srgbClr val="000000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endParaRPr lang="en-US" sz="1400" b="1" u="sng" dirty="0">
              <a:solidFill>
                <a:srgbClr val="000000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оказание информационно-консультационных услуг физическим и юридическим лицам;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обеспечение создания и (или) развития субъектов малого и среднего предпринимательства в области сельского хозяйства, в том числе КФХ, сельскохозяйственных кооперативов, и граждан, ведущих личные подсобные хозяйства, на сельских территориях Красноярского края.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796553" y="3798957"/>
            <a:ext cx="9208243" cy="536284"/>
          </a:xfrm>
        </p:spPr>
        <p:txBody>
          <a:bodyPr>
            <a:noAutofit/>
          </a:bodyPr>
          <a:lstStyle/>
          <a:p>
            <a:r>
              <a:rPr lang="ru-RU" sz="16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Услуги, оказываемые Центром компетенций в сфере сельскохозяйственной кооперации и поддержки фермеров Красноярского края</a:t>
            </a:r>
            <a:r>
              <a:rPr lang="en-US" sz="1600" b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1600" b="1" u="sng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107" y="4303518"/>
            <a:ext cx="10225136" cy="2200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just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Информационное обеспечение. Организация информирования, организация обучения по вопросам мер государственной поддержки для </a:t>
            </a:r>
            <a:r>
              <a:rPr lang="ru-RU" sz="14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сельхозтоваропроизводителей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 края, фермерского движения, кооперации;</a:t>
            </a:r>
          </a:p>
          <a:p>
            <a:pPr marL="285750" lvl="0" indent="-285750" algn="just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Услуги в области финансовой и производственной деятельности. Консультирование по ведению деятельности КФХ, СПОК. Сопровождение (бухгалтерия, кадры) </a:t>
            </a:r>
            <a:r>
              <a:rPr lang="ru-RU" sz="14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грантополучателей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 по программе «Агростартап»;</a:t>
            </a:r>
          </a:p>
          <a:p>
            <a:pPr marL="285750" lvl="0" indent="-285750" algn="just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Подготовка и оформление документов для получения господдержки, в том числе бизнес-планов для участия в конкурсных отборах МСХ края;</a:t>
            </a:r>
          </a:p>
          <a:p>
            <a:pPr marL="285750" lvl="0" indent="-285750" algn="just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Разработка и распространение типовой документации;</a:t>
            </a:r>
            <a:endParaRPr lang="en-US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Юридические консультации;</a:t>
            </a:r>
          </a:p>
          <a:p>
            <a:pPr marL="285750" indent="-285750" algn="just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Содействие в продвижении и сбыте сельскохозяйственной продукции. Организация и участие в выставках, сборах, организация взаимодействия с торговыми сетями.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10163628" y="6503586"/>
            <a:ext cx="572675" cy="28803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18</a:t>
            </a:r>
          </a:p>
        </p:txBody>
      </p:sp>
      <p:sp>
        <p:nvSpPr>
          <p:cNvPr id="12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13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14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4887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6604" y="789335"/>
            <a:ext cx="9217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Требования к получателям услуг</a:t>
            </a:r>
            <a:endParaRPr lang="ru-RU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565" y="1597560"/>
            <a:ext cx="5094659" cy="15818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457200">
              <a:buClr>
                <a:srgbClr val="90C226"/>
              </a:buClr>
              <a:buSzPct val="80000"/>
              <a:defRPr/>
            </a:pPr>
            <a:r>
              <a:rPr lang="ru-RU" sz="1600" b="1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КФХ-</a:t>
            </a:r>
            <a:r>
              <a:rPr lang="ru-RU" sz="1600" b="1" dirty="0" err="1">
                <a:solidFill>
                  <a:sysClr val="windowText" lastClr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грантополучатели</a:t>
            </a:r>
            <a:r>
              <a:rPr lang="ru-RU" sz="1600" b="1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Агростартап:</a:t>
            </a:r>
          </a:p>
          <a:p>
            <a:pPr lvl="0" algn="ctr" defTabSz="457200">
              <a:buClr>
                <a:srgbClr val="90C226"/>
              </a:buClr>
              <a:buSzPct val="80000"/>
              <a:defRPr/>
            </a:pPr>
            <a:endParaRPr lang="ru-RU" sz="1600" b="1" dirty="0">
              <a:solidFill>
                <a:sysClr val="windowText" lastClr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defTabSz="457200"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нахождение в реестре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сельхозтоваропроизводителей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42900" lvl="0" indent="-342900" algn="just" defTabSz="457200"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на сельской территории или территории сельской агломерации;</a:t>
            </a:r>
          </a:p>
          <a:p>
            <a:pPr marL="342900" lvl="0" indent="-342900" algn="just" defTabSz="457200"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КФХ в текущем году.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78766" y="1597561"/>
            <a:ext cx="5094659" cy="1581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90C226"/>
              </a:buClr>
            </a:pP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КФХ-</a:t>
            </a:r>
            <a:r>
              <a:rPr lang="ru-RU" sz="1600" b="1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грантополучатели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Семейная ферма (СФ):</a:t>
            </a:r>
          </a:p>
          <a:p>
            <a:pPr>
              <a:buClr>
                <a:srgbClr val="90C226"/>
              </a:buClr>
            </a:pP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90C22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нахождение в реестре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сельхозтоваропроизводителей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>
              <a:buClr>
                <a:srgbClr val="90C22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на сельской территории;</a:t>
            </a:r>
          </a:p>
          <a:p>
            <a:pPr marL="285750" indent="-285750">
              <a:buClr>
                <a:srgbClr val="90C22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КФХ менее 12 месяцев;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78766" y="3249018"/>
            <a:ext cx="5094659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90C226"/>
              </a:buClr>
            </a:pP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ЛПХ:</a:t>
            </a:r>
          </a:p>
          <a:p>
            <a:pPr algn="ctr">
              <a:buClr>
                <a:srgbClr val="90C226"/>
              </a:buClr>
            </a:pP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90C22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подтверждение статуса ЛПХ органом муниципального образования.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4895" y="3249018"/>
            <a:ext cx="5094659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90C226"/>
              </a:buClr>
            </a:pPr>
            <a:r>
              <a:rPr lang="ru-RU" sz="1600" b="1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СПоК-грантополучатели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ctr">
              <a:buClr>
                <a:srgbClr val="90C226"/>
              </a:buClr>
            </a:pP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90C22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нахождение в реестре;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сельхозтоваропроизводителей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>
              <a:buClr>
                <a:srgbClr val="90C22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членство в ревизионном союзе;</a:t>
            </a:r>
          </a:p>
          <a:p>
            <a:pPr marL="285750" indent="-285750">
              <a:buClr>
                <a:srgbClr val="90C22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вновь образованные.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9124" y="4869160"/>
            <a:ext cx="1024758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Адрес местонахождения ООО ИКЦ ЕНИСЕЙ: г. Красноярск, ул. 9 мая, д. 7, оф. 171 </a:t>
            </a:r>
            <a:b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</a:br>
            <a: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телефоны: 8 (391) 277-62-11, 8 (391) 277-62-12</a:t>
            </a:r>
          </a:p>
          <a:p>
            <a:pPr algn="ctr">
              <a:lnSpc>
                <a:spcPct val="115000"/>
              </a:lnSpc>
            </a:pPr>
            <a: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адрес эл. почты</a:t>
            </a:r>
            <a:r>
              <a:rPr lang="ru-RU" sz="2000" b="1" i="1" dirty="0">
                <a:solidFill>
                  <a:srgbClr val="FF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/>
                <a:hlinkClick r:id="rId2"/>
              </a:rPr>
              <a:t>ikc.yenisei@mail.ru</a:t>
            </a:r>
            <a:endParaRPr lang="en-US" sz="2000" b="1" i="1" dirty="0">
              <a:solidFill>
                <a:srgbClr val="002060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10163628" y="6503586"/>
            <a:ext cx="572675" cy="28803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19</a:t>
            </a:r>
          </a:p>
        </p:txBody>
      </p:sp>
      <p:pic>
        <p:nvPicPr>
          <p:cNvPr id="11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96260" cy="125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13" name="object 40"/>
          <p:cNvSpPr txBox="1"/>
          <p:nvPr/>
        </p:nvSpPr>
        <p:spPr>
          <a:xfrm>
            <a:off x="1841688" y="227985"/>
            <a:ext cx="8013003" cy="162113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000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14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6036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7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6645" y="692803"/>
            <a:ext cx="9248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31375">
              <a:buClr>
                <a:srgbClr val="FFFFFF"/>
              </a:buClr>
              <a:buSzPts val="4800"/>
              <a:defRPr/>
            </a:pPr>
            <a:r>
              <a:rPr lang="ru-RU" sz="1400" kern="0" spc="-5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Roboto Slab"/>
              </a:rPr>
              <a:t>Национальный проект</a:t>
            </a:r>
          </a:p>
          <a:p>
            <a:pPr lvl="0" algn="ctr" defTabSz="1031375">
              <a:buClr>
                <a:srgbClr val="FFFFFF"/>
              </a:buClr>
              <a:buSzPts val="4800"/>
              <a:defRPr/>
            </a:pPr>
            <a:r>
              <a:rPr lang="ru-RU" sz="1400" kern="0" spc="-5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Roboto Slab"/>
              </a:rPr>
              <a:t>«</a:t>
            </a:r>
            <a:r>
              <a:rPr lang="ru-RU" sz="1400" kern="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/>
              </a:rPr>
              <a:t>Малое и среднее предпринимательство и поддержка индивидуальной предпринимательской инициативы</a:t>
            </a:r>
            <a:r>
              <a:rPr lang="ru-RU" sz="1400" kern="0" spc="-5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Roboto Slab"/>
              </a:rPr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32255" y="1216023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31375">
              <a:buClr>
                <a:srgbClr val="FFFFFF"/>
              </a:buClr>
              <a:buSzPts val="4800"/>
              <a:defRPr/>
            </a:pPr>
            <a:r>
              <a:rPr lang="ru-RU" sz="1400" b="1" kern="0" spc="-5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Roboto Slab"/>
              </a:rPr>
              <a:t>Региональный проект</a:t>
            </a:r>
          </a:p>
          <a:p>
            <a:pPr lvl="0" algn="ctr" defTabSz="1031375">
              <a:buClr>
                <a:srgbClr val="FFFFFF"/>
              </a:buClr>
              <a:buSzPts val="4800"/>
              <a:defRPr/>
            </a:pPr>
            <a:r>
              <a:rPr lang="ru-RU" sz="1400" b="1" kern="0" spc="-5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Roboto Slab"/>
              </a:rPr>
              <a:t>«</a:t>
            </a:r>
            <a:r>
              <a:rPr lang="ru-RU" sz="1400" b="1" kern="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Акселерация субъектов малого и среднего предпринимательства</a:t>
            </a:r>
            <a:r>
              <a:rPr lang="ru-RU" sz="1400" b="1" kern="0" spc="-5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Roboto Slab"/>
              </a:rPr>
              <a:t>»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167589"/>
              </p:ext>
            </p:extLst>
          </p:nvPr>
        </p:nvGraphicFramePr>
        <p:xfrm>
          <a:off x="2550920" y="1960603"/>
          <a:ext cx="8014140" cy="1986765"/>
        </p:xfrm>
        <a:graphic>
          <a:graphicData uri="http://schemas.openxmlformats.org/drawingml/2006/table">
            <a:tbl>
              <a:tblPr firstRow="1" firstCol="1" bandCol="1"/>
              <a:tblGrid>
                <a:gridCol w="27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1954" marR="519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ЗАДАЧИ</a:t>
                      </a:r>
                      <a:r>
                        <a:rPr lang="ru-RU" sz="1100" b="1" u="sng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 РЕГИОНАЛЬНОГО ПРОЕКТА</a:t>
                      </a:r>
                      <a:endParaRPr lang="ru-RU" sz="1100" b="1" u="sng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1954" marR="51954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год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1954" marR="51954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К 2024 году 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1954" marR="51954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923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Увеличение численности работников в расчете на 1 субъекта МСП, получившего комплексную поддержку</a:t>
                      </a:r>
                      <a:br>
                        <a:rPr lang="ru-RU" sz="1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сфере АПК, единиц</a:t>
                      </a:r>
                    </a:p>
                  </a:txBody>
                  <a:tcPr marL="51954" marR="0" marT="0" marB="92352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1954" marR="51954" marT="0" marB="92352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21</a:t>
                      </a:r>
                    </a:p>
                  </a:txBody>
                  <a:tcPr marL="51954" marR="51954" marT="0" marB="92352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/>
                      <a:r>
                        <a:rPr lang="en-US" sz="11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923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Вовлечение в сельскохозяйственную потребительскую кооперацию новых членов из числа субъектов МСП </a:t>
                      </a:r>
                      <a:b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АПК и граждан, ведущих личное подсобное хозяйство, единиц</a:t>
                      </a:r>
                    </a:p>
                  </a:txBody>
                  <a:tcPr marL="51954" marR="0" marT="0" marB="92352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51954" marR="51954" marT="0" marB="92352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16 </a:t>
                      </a:r>
                    </a:p>
                  </a:txBody>
                  <a:tcPr marL="51954" marR="51954" marT="0" marB="92352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/>
                      <a:r>
                        <a:rPr lang="en-US" sz="11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923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количество субъектов МСП в сфере АПК, получивших комплексную поддержку с момента начала предпринимательской деятельности до выхода на уровень развития, предполагающий интеграцию в более крупные единицы бизнеса, в том числе в результате услуг, оказанных центрами компетенций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сфере сельскохозяйственной кооперации и поддержки фермеров, единиц </a:t>
                      </a:r>
                    </a:p>
                  </a:txBody>
                  <a:tcPr marL="51954" marR="0" marT="0" marB="92352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51954" marR="51954" marT="0" marB="92352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 marL="51954" marR="51954" marT="0" marB="92352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75247" y="4457343"/>
            <a:ext cx="10410004" cy="2287806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marL="184150" marR="22225" indent="-171450" algn="just" defTabSz="1031375">
              <a:spcAft>
                <a:spcPts val="400"/>
              </a:spcAft>
              <a:buFont typeface="Wingdings" panose="020B0604020202020204" pitchFamily="2" charset="2"/>
              <a:buChar char="§"/>
            </a:pPr>
            <a:r>
              <a:rPr lang="ru-RU" sz="1050" dirty="0">
                <a:latin typeface="Arial Narrow" panose="020B0606020202030204" pitchFamily="34" charset="0"/>
              </a:rPr>
              <a:t>Предоставление грантов «</a:t>
            </a:r>
            <a:r>
              <a:rPr lang="ru-RU" sz="1050" dirty="0" err="1">
                <a:latin typeface="Arial Narrow" panose="020B0606020202030204" pitchFamily="34" charset="0"/>
              </a:rPr>
              <a:t>Агростартап</a:t>
            </a:r>
            <a:r>
              <a:rPr lang="ru-RU" sz="1050" dirty="0">
                <a:latin typeface="Arial Narrow" panose="020B0606020202030204" pitchFamily="34" charset="0"/>
              </a:rPr>
              <a:t>» в размере до 6,0 млн рублей КФХ или ИП, основным видом деятельности которых является производство и (или) переработка сельскохозяйственной продукции, зарегистрированным на сельской территории или на территории сельской агломерации Красноярского края в текущем финансовом году;</a:t>
            </a:r>
          </a:p>
          <a:p>
            <a:pPr marL="184150" marR="22225" indent="-171450" algn="just" defTabSz="1031375">
              <a:spcAft>
                <a:spcPts val="400"/>
              </a:spcAft>
              <a:buFont typeface="Wingdings" panose="020B0604020202020204" pitchFamily="2" charset="2"/>
              <a:buChar char="§"/>
            </a:pPr>
            <a:r>
              <a:rPr lang="ru-RU" sz="1050" dirty="0">
                <a:latin typeface="Arial Narrow" panose="020B0606020202030204" pitchFamily="34" charset="0"/>
              </a:rPr>
              <a:t> </a:t>
            </a: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Предоставление сельскохозяйственным потребительским кооперативам (</a:t>
            </a:r>
            <a:r>
              <a:rPr lang="ru-RU" sz="1050" dirty="0" err="1">
                <a:solidFill>
                  <a:prstClr val="black"/>
                </a:solidFill>
                <a:latin typeface="Arial Narrow" pitchFamily="34" charset="0"/>
              </a:rPr>
              <a:t>СПоК</a:t>
            </a: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) </a:t>
            </a:r>
            <a:r>
              <a:rPr lang="en-US" sz="1050" dirty="0">
                <a:solidFill>
                  <a:prstClr val="black"/>
                </a:solidFill>
                <a:latin typeface="Arial Narrow" pitchFamily="34" charset="0"/>
              </a:rPr>
              <a:t>I </a:t>
            </a: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и </a:t>
            </a:r>
            <a:r>
              <a:rPr lang="en-US" sz="1050" dirty="0">
                <a:solidFill>
                  <a:prstClr val="black"/>
                </a:solidFill>
                <a:latin typeface="Arial Narrow" pitchFamily="34" charset="0"/>
              </a:rPr>
              <a:t>II</a:t>
            </a: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 уровня субсидий на возмещение части затрат, связанных  с закупкой сельскохозяйственной продукции</a:t>
            </a:r>
            <a:br>
              <a:rPr lang="ru-RU" sz="1050" dirty="0">
                <a:solidFill>
                  <a:prstClr val="black"/>
                </a:solidFill>
                <a:latin typeface="Arial Narrow" pitchFamily="34" charset="0"/>
              </a:rPr>
            </a:b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 у членов сельскохозяйственного потребительского кооператива;</a:t>
            </a:r>
          </a:p>
          <a:p>
            <a:pPr marL="184150" marR="22225" indent="-171450" algn="just" defTabSz="1031375">
              <a:spcAft>
                <a:spcPts val="400"/>
              </a:spcAft>
              <a:buFont typeface="Wingdings" panose="020B0604020202020204" pitchFamily="2" charset="2"/>
              <a:buChar char="§"/>
            </a:pP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Предоставление </a:t>
            </a:r>
            <a:r>
              <a:rPr lang="ru-RU" sz="1050" dirty="0" err="1">
                <a:solidFill>
                  <a:prstClr val="black"/>
                </a:solidFill>
                <a:latin typeface="Arial Narrow" pitchFamily="34" charset="0"/>
              </a:rPr>
              <a:t>СПоК</a:t>
            </a: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 субсидий на возмещение части затрат, связанных с приобретением имущества в целях последующей передачи (реализации) приобретенного имущества в собственность членов сельскохозяйственного потребительского кооператива;</a:t>
            </a:r>
          </a:p>
          <a:p>
            <a:pPr marL="184150" marR="22225" indent="-171450" algn="just" defTabSz="1031375">
              <a:spcAft>
                <a:spcPts val="400"/>
              </a:spcAft>
              <a:buFont typeface="Wingdings" panose="020B0604020202020204" pitchFamily="2" charset="2"/>
              <a:buChar char="§"/>
            </a:pPr>
            <a:r>
              <a:rPr lang="ru-RU" sz="1050" dirty="0">
                <a:latin typeface="Arial Narrow" pitchFamily="34" charset="0"/>
              </a:rPr>
              <a:t>Предоставление </a:t>
            </a:r>
            <a:r>
              <a:rPr lang="ru-RU" sz="1050" dirty="0" err="1">
                <a:latin typeface="Arial Narrow" pitchFamily="34" charset="0"/>
              </a:rPr>
              <a:t>СПоК</a:t>
            </a:r>
            <a:r>
              <a:rPr lang="ru-RU" sz="1050" dirty="0">
                <a:latin typeface="Arial Narrow" pitchFamily="34" charset="0"/>
              </a:rPr>
              <a:t> субсидий на возмещение части затрат, связанных с приобретением крупного рогатого скота в целях замены крупного рогатого скота, больного или инфицированного лейкозом;</a:t>
            </a:r>
          </a:p>
          <a:p>
            <a:pPr marL="184150" marR="22225" indent="-171450" algn="just" defTabSz="1031375">
              <a:spcAft>
                <a:spcPts val="400"/>
              </a:spcAft>
              <a:buFont typeface="Wingdings" panose="020B0604020202020204" pitchFamily="2" charset="2"/>
              <a:buChar char="§"/>
            </a:pP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Предоставление </a:t>
            </a:r>
            <a:r>
              <a:rPr lang="ru-RU" sz="1050" dirty="0" err="1">
                <a:solidFill>
                  <a:prstClr val="black"/>
                </a:solidFill>
                <a:latin typeface="Arial Narrow" pitchFamily="34" charset="0"/>
              </a:rPr>
              <a:t>СПоК</a:t>
            </a: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 субсидий на возмещение части затрат, связанных с приобретением сельскохозяйственной техники, специального транспорта и оборудования с последующим внесением </a:t>
            </a:r>
            <a:br>
              <a:rPr lang="ru-RU" sz="1050" dirty="0">
                <a:solidFill>
                  <a:prstClr val="black"/>
                </a:solidFill>
                <a:latin typeface="Arial Narrow" pitchFamily="34" charset="0"/>
              </a:rPr>
            </a:b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в неделимый фонд сельскохозяйственного потребительского кооператива;</a:t>
            </a:r>
          </a:p>
          <a:p>
            <a:pPr marL="184150" marR="22225" indent="-171450" algn="just" defTabSz="1031375">
              <a:spcAft>
                <a:spcPts val="400"/>
              </a:spcAft>
              <a:buFont typeface="Wingdings" panose="020B0604020202020204" pitchFamily="2" charset="2"/>
              <a:buChar char="§"/>
            </a:pP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 Предоставление центру компетенций в сфере сельскохозяйственной кооперации и поддержки фермеров </a:t>
            </a:r>
            <a:r>
              <a:rPr lang="ru-RU" sz="1050" dirty="0">
                <a:latin typeface="Arial Narrow" pitchFamily="34" charset="0"/>
              </a:rPr>
              <a:t>субсидий, связанных </a:t>
            </a:r>
            <a:r>
              <a:rPr lang="ru-RU" sz="1050" dirty="0">
                <a:solidFill>
                  <a:prstClr val="black"/>
                </a:solidFill>
                <a:latin typeface="Arial Narrow" pitchFamily="34" charset="0"/>
              </a:rPr>
              <a:t>с осуществлением деятельности  и достижением показателей эффективности.</a:t>
            </a:r>
          </a:p>
        </p:txBody>
      </p:sp>
      <p:sp>
        <p:nvSpPr>
          <p:cNvPr id="15" name="object 14"/>
          <p:cNvSpPr txBox="1"/>
          <p:nvPr/>
        </p:nvSpPr>
        <p:spPr>
          <a:xfrm>
            <a:off x="609992" y="4182566"/>
            <a:ext cx="9621390" cy="223668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algn="ctr" defTabSz="1031375">
              <a:spcBef>
                <a:spcPts val="64"/>
              </a:spcBef>
            </a:pPr>
            <a:r>
              <a:rPr lang="ru-RU" sz="1400" b="1" spc="-87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КЛЮЧЕВЫЕ МЕРОПРИЯТИЯ  РЕГИОНАЛЬНОГО  ПРОЕКТА</a:t>
            </a:r>
            <a:r>
              <a:rPr lang="en-US" sz="1400" b="1" spc="-87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ru-RU" sz="1400" b="1" spc="-87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 НА  ПЕРИОД  ДО  2024  ГОДА</a:t>
            </a:r>
            <a:endParaRPr sz="1400" b="1" dirty="0">
              <a:solidFill>
                <a:srgbClr val="002060"/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5247" y="2276872"/>
            <a:ext cx="1913060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688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375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062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2749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8437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124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9812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5499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Соглашение о предоставлении субсидий Красноярскому краю </a:t>
            </a:r>
            <a:b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из федерального бюджета</a:t>
            </a:r>
            <a:b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28.12.2020</a:t>
            </a:r>
            <a:endParaRPr lang="ru-RU" sz="11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4728" y="3177927"/>
            <a:ext cx="2179603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688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375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062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2749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8437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124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9812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5499" algn="l" defTabSz="1031375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Дополнительное соглашение </a:t>
            </a:r>
            <a:b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реализации регионального проекта </a:t>
            </a:r>
            <a:b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части показателей и результатов регионального проекта от 07.12.2020</a:t>
            </a:r>
            <a:endParaRPr lang="ru-RU" sz="11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ятиугольник 1"/>
          <p:cNvSpPr/>
          <p:nvPr/>
        </p:nvSpPr>
        <p:spPr>
          <a:xfrm>
            <a:off x="10163628" y="6597352"/>
            <a:ext cx="572675" cy="194266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49253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48347" y="2749945"/>
            <a:ext cx="5965223" cy="62279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342265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0215" algn="l"/>
              </a:tabLst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СПАСИБО ЗА ВНИМАНИЕ!!!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C0C0C"/>
              </a:solidFill>
              <a:effectLst/>
              <a:uLnTx/>
              <a:uFillTx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540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object 14"/>
          <p:cNvSpPr txBox="1"/>
          <p:nvPr/>
        </p:nvSpPr>
        <p:spPr>
          <a:xfrm>
            <a:off x="514563" y="1058276"/>
            <a:ext cx="4874356" cy="51349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algn="ctr" defTabSz="1031375">
              <a:spcBef>
                <a:spcPts val="64"/>
              </a:spcBef>
            </a:pPr>
            <a:r>
              <a:rPr lang="ru-RU" sz="1600" b="1" spc="-87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ОСНОВНОЙ  РЕЗУЛЬТАТ  РЕГИОНАЛЬНОГО  </a:t>
            </a:r>
          </a:p>
          <a:p>
            <a:pPr marL="8145" algn="ctr" defTabSz="1031375">
              <a:spcBef>
                <a:spcPts val="64"/>
              </a:spcBef>
            </a:pPr>
            <a:r>
              <a:rPr lang="ru-RU" sz="1600" b="1" spc="-87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ПРОЕКТА  В  2021  ГОДУ В КРАСНОЯРСКОМ КРАЕ</a:t>
            </a:r>
            <a:endParaRPr sz="16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82913" y="1622798"/>
            <a:ext cx="498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marR="22225" indent="-171450" algn="just" defTabSz="1031375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400" spc="-15" dirty="0">
                <a:latin typeface="Arial Narrow" panose="020B0606020202030204" pitchFamily="34" charset="0"/>
                <a:cs typeface="Arial" panose="020B0604020202020204" pitchFamily="34" charset="0"/>
              </a:rPr>
              <a:t>Количество субъектов МСП в сфере АПК, получивших поддержку, </a:t>
            </a:r>
            <a:br>
              <a:rPr lang="ru-RU" sz="1400" spc="-15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400" spc="-15" dirty="0">
                <a:latin typeface="Arial Narrow" panose="020B0606020202030204" pitchFamily="34" charset="0"/>
                <a:cs typeface="Arial" panose="020B0604020202020204" pitchFamily="34" charset="0"/>
              </a:rPr>
              <a:t>в том числе в результате услуг, оказанных центрами компетенций </a:t>
            </a:r>
            <a:br>
              <a:rPr lang="ru-RU" sz="1400" spc="-15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400" spc="-15" dirty="0">
                <a:latin typeface="Arial Narrow" panose="020B0606020202030204" pitchFamily="34" charset="0"/>
                <a:cs typeface="Arial" panose="020B0604020202020204" pitchFamily="34" charset="0"/>
              </a:rPr>
              <a:t>в сфере сельскохозяйственной кооперации и поддержки фермеров - </a:t>
            </a:r>
            <a:r>
              <a:rPr lang="ru-RU" sz="1400" b="1" spc="-15" dirty="0">
                <a:latin typeface="Arial Narrow" panose="020B0606020202030204" pitchFamily="34" charset="0"/>
                <a:cs typeface="Arial" panose="020B0604020202020204" pitchFamily="34" charset="0"/>
              </a:rPr>
              <a:t>11 единиц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96945" y="4377506"/>
            <a:ext cx="510600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 defTabSz="1031375" fontAlgn="ctr">
              <a:buFontTx/>
              <a:buAutoNum type="arabicPeriod"/>
            </a:pPr>
            <a:r>
              <a:rPr lang="ru-RU" sz="1400" spc="-15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Увеличение объема сельскохозяйственной продукции.</a:t>
            </a:r>
          </a:p>
          <a:p>
            <a:pPr marL="228600" indent="-228600" algn="just" defTabSz="1031375" fontAlgn="ctr">
              <a:buFontTx/>
              <a:buAutoNum type="arabicPeriod"/>
            </a:pPr>
            <a:r>
              <a:rPr lang="ru-RU" sz="1400" spc="-15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Создание новых рабочих мест, повышение занятости населения и рост доходов.</a:t>
            </a:r>
          </a:p>
          <a:p>
            <a:pPr marL="228600" indent="-228600" algn="just" defTabSz="1031375" fontAlgn="ctr">
              <a:buFontTx/>
              <a:buAutoNum type="arabicPeriod"/>
            </a:pPr>
            <a:r>
              <a:rPr lang="ru-RU" sz="1400" spc="-15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Развитие кооперации на селе.</a:t>
            </a:r>
          </a:p>
          <a:p>
            <a:pPr marL="228600" indent="-228600" algn="just" defTabSz="1031375" fontAlgn="ctr">
              <a:buFontTx/>
              <a:buAutoNum type="arabicPeriod"/>
            </a:pPr>
            <a:r>
              <a:rPr lang="ru-RU" sz="1400" spc="-15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Гарантированный сбыт сельскохозяйственной продукции.</a:t>
            </a:r>
          </a:p>
          <a:p>
            <a:pPr marL="228600" indent="-228600" algn="just" defTabSz="1031375" fontAlgn="ctr">
              <a:buFontTx/>
              <a:buAutoNum type="arabicPeriod"/>
            </a:pPr>
            <a:r>
              <a:rPr lang="ru-RU" sz="1400" spc="-15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конкурентоспособности сельскохозяйственной продукции на краевом рынке и за его пределами.</a:t>
            </a:r>
          </a:p>
          <a:p>
            <a:pPr marL="228600" indent="-228600" algn="just" defTabSz="1031375" fontAlgn="ctr">
              <a:buFontTx/>
              <a:buAutoNum type="arabicPeriod"/>
            </a:pPr>
            <a:endParaRPr lang="ru-RU" sz="1200" spc="-15" dirty="0">
              <a:solidFill>
                <a:prstClr val="black">
                  <a:lumMod val="85000"/>
                  <a:lumOff val="15000"/>
                </a:prst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 rot="10800000" flipV="1">
            <a:off x="396945" y="3715292"/>
            <a:ext cx="4813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-87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ЭФФЕКТИВНОСТЬ ОТ  РЕАЛИЗАЦИИ 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-87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РЕГИОНАЛЬНОГО ПРОЕКТА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68" name="object 14"/>
          <p:cNvSpPr txBox="1"/>
          <p:nvPr/>
        </p:nvSpPr>
        <p:spPr>
          <a:xfrm>
            <a:off x="5632160" y="838720"/>
            <a:ext cx="4716215" cy="439112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algn="ctr" defTabSz="1031375">
              <a:spcBef>
                <a:spcPts val="64"/>
              </a:spcBef>
            </a:pPr>
            <a:r>
              <a:rPr lang="ru-RU" sz="1400" b="1" spc="-87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ФИНАНСОВОЕ   ОБЕСПЕЧЕНИЕ   РЕГИОНАЛЬНОГО   ПРОЕКТА    </a:t>
            </a:r>
            <a:br>
              <a:rPr lang="ru-RU" sz="1400" b="1" spc="-87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400" b="1" spc="-87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  ПЕРИОД   2021-2023 гг.</a:t>
            </a:r>
            <a:endParaRPr sz="14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9" name="Group 6">
            <a:extLst>
              <a:ext uri="{FF2B5EF4-FFF2-40B4-BE49-F238E27FC236}">
                <a16:creationId xmlns:a16="http://schemas.microsoft.com/office/drawing/2014/main" id="{4F37BF88-28EE-4ADE-B15F-D2CC8A5EA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024568"/>
              </p:ext>
            </p:extLst>
          </p:nvPr>
        </p:nvGraphicFramePr>
        <p:xfrm>
          <a:off x="5714078" y="4497548"/>
          <a:ext cx="4611866" cy="1545020"/>
        </p:xfrm>
        <a:graphic>
          <a:graphicData uri="http://schemas.openxmlformats.org/drawingml/2006/table">
            <a:tbl>
              <a:tblPr/>
              <a:tblGrid>
                <a:gridCol w="1814133">
                  <a:extLst>
                    <a:ext uri="{9D8B030D-6E8A-4147-A177-3AD203B41FA5}">
                      <a16:colId xmlns:a16="http://schemas.microsoft.com/office/drawing/2014/main" val="1477833200"/>
                    </a:ext>
                  </a:extLst>
                </a:gridCol>
                <a:gridCol w="453534">
                  <a:extLst>
                    <a:ext uri="{9D8B030D-6E8A-4147-A177-3AD203B41FA5}">
                      <a16:colId xmlns:a16="http://schemas.microsoft.com/office/drawing/2014/main" val="2677398756"/>
                    </a:ext>
                  </a:extLst>
                </a:gridCol>
                <a:gridCol w="453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534">
                  <a:extLst>
                    <a:ext uri="{9D8B030D-6E8A-4147-A177-3AD203B41FA5}">
                      <a16:colId xmlns:a16="http://schemas.microsoft.com/office/drawing/2014/main" val="145291128"/>
                    </a:ext>
                  </a:extLst>
                </a:gridCol>
                <a:gridCol w="453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3534">
                  <a:extLst>
                    <a:ext uri="{9D8B030D-6E8A-4147-A177-3AD203B41FA5}">
                      <a16:colId xmlns:a16="http://schemas.microsoft.com/office/drawing/2014/main" val="4057877121"/>
                    </a:ext>
                  </a:extLst>
                </a:gridCol>
                <a:gridCol w="530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942">
                <a:tc>
                  <a:txBody>
                    <a:bodyPr/>
                    <a:lstStyle>
                      <a:lvl1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820738" indent="-306388" algn="l" defTabSz="9144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389063" indent="-358775" algn="l" defTabSz="9144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958975" indent="-412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474913" indent="-412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932113" indent="-412750" algn="l" defTabSz="1030288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3389313" indent="-412750" algn="l" defTabSz="1030288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846513" indent="-412750" algn="l" defTabSz="1030288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4303713" indent="-412750" algn="l" defTabSz="1030288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30288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820738" indent="-306388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389063" indent="-358775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958975" indent="-412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474913" indent="-412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9321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33893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8465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43037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2021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25400" marR="25400" marT="0" marB="0" anchor="ctr" horzOverflow="overflow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820738" indent="-306388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389063" indent="-358775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958975" indent="-412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474913" indent="-412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9321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33893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8465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43037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2022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25400" marR="25400" marT="0" marB="0" anchor="ctr" horzOverflow="overflow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820738" indent="-306388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389063" indent="-358775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958975" indent="-412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474913" indent="-412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1100"/>
                        </a:spcBef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9321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33893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8465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4303713" indent="-412750" algn="l" defTabSz="457200" rtl="0" eaLnBrk="1" fontAlgn="base" latinLnBrk="0" hangingPunct="0">
                        <a:lnSpc>
                          <a:spcPct val="9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sz="2800" kern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2023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25400" marR="25400" marT="0" marB="0" anchor="ctr" horzOverflow="overflow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02072"/>
                  </a:ext>
                </a:extLst>
              </a:tr>
              <a:tr h="341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КБ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КБ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КБ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Финансовое обеспечение 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 период 202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-202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гг.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48,9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29,3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59,3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37,2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26,9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28962"/>
                  </a:ext>
                </a:extLst>
              </a:tr>
            </a:tbl>
          </a:graphicData>
        </a:graphic>
      </p:graphicFrame>
      <p:sp>
        <p:nvSpPr>
          <p:cNvPr id="70" name="Скругленный прямоугольник 69"/>
          <p:cNvSpPr/>
          <p:nvPr/>
        </p:nvSpPr>
        <p:spPr bwMode="auto">
          <a:xfrm>
            <a:off x="5832723" y="1673697"/>
            <a:ext cx="4032448" cy="1185621"/>
          </a:xfrm>
          <a:prstGeom prst="roundRect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241,6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млн руб.</a:t>
            </a:r>
          </a:p>
          <a:p>
            <a:pPr marL="0" marR="0" lvl="0" indent="0" algn="ctr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общий объем финансирования </a:t>
            </a:r>
            <a:br>
              <a:rPr kumimoji="0" lang="ru-RU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</a:b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на 20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21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-202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3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 годы </a:t>
            </a:r>
          </a:p>
        </p:txBody>
      </p:sp>
      <p:cxnSp>
        <p:nvCxnSpPr>
          <p:cNvPr id="71" name="Прямая со стрелкой 70"/>
          <p:cNvCxnSpPr>
            <a:endCxn id="74" idx="0"/>
          </p:cNvCxnSpPr>
          <p:nvPr/>
        </p:nvCxnSpPr>
        <p:spPr>
          <a:xfrm>
            <a:off x="8966332" y="2859318"/>
            <a:ext cx="698" cy="855973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lumMod val="50000"/>
              </a:srgb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72" name="Прямая со стрелкой 71"/>
          <p:cNvCxnSpPr/>
          <p:nvPr/>
        </p:nvCxnSpPr>
        <p:spPr>
          <a:xfrm>
            <a:off x="6903318" y="2859318"/>
            <a:ext cx="2307" cy="855973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lumMod val="50000"/>
              </a:srgbClr>
            </a:solidFill>
            <a:prstDash val="solid"/>
            <a:miter lim="800000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239235" y="3715292"/>
            <a:ext cx="166923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375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148,2 млн руб.</a:t>
            </a:r>
          </a:p>
          <a:p>
            <a:pPr defTabSz="1031375"/>
            <a:r>
              <a:rPr lang="ru-RU" sz="1050" dirty="0">
                <a:solidFill>
                  <a:prstClr val="black"/>
                </a:solidFill>
                <a:latin typeface="Arial Narrow" panose="020B0606020202030204" pitchFamily="34" charset="0"/>
              </a:rPr>
              <a:t>средства федерального </a:t>
            </a:r>
            <a:br>
              <a:rPr lang="ru-RU" sz="105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1050" dirty="0">
                <a:solidFill>
                  <a:prstClr val="black"/>
                </a:solidFill>
                <a:latin typeface="Arial Narrow" panose="020B0606020202030204" pitchFamily="34" charset="0"/>
              </a:rPr>
              <a:t>бюджета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180820" y="3715291"/>
            <a:ext cx="1572420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31375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93,4 млн руб.</a:t>
            </a:r>
          </a:p>
          <a:p>
            <a:pPr defTabSz="1031375"/>
            <a:r>
              <a:rPr lang="ru-RU" sz="1050" dirty="0">
                <a:solidFill>
                  <a:prstClr val="black"/>
                </a:solidFill>
                <a:latin typeface="Arial Narrow" panose="020B0606020202030204" pitchFamily="34" charset="0"/>
              </a:rPr>
              <a:t>средства краевого </a:t>
            </a:r>
            <a:br>
              <a:rPr lang="ru-RU" sz="105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1050" dirty="0">
                <a:solidFill>
                  <a:prstClr val="black"/>
                </a:solidFill>
                <a:latin typeface="Arial Narrow" panose="020B0606020202030204" pitchFamily="34" charset="0"/>
              </a:rPr>
              <a:t>бюджета</a:t>
            </a:r>
            <a:endParaRPr lang="ru-RU" sz="105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6863" y="1284244"/>
            <a:ext cx="38068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1031375" fontAlgn="ctr">
              <a:defRPr/>
            </a:pPr>
            <a:r>
              <a:rPr lang="ru-RU" sz="1600" u="sng" spc="-1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28.12.2020 заключено «денежное» соглашение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10163628" y="6503586"/>
            <a:ext cx="572675" cy="28803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23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4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25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7735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0573" y="731350"/>
            <a:ext cx="8784975" cy="57606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НОРМАТИВНО-ПРАВОВАЯ БАЗА, РЕГЛАМЕНТИРУЮЩАЯ ГОСУДАРСТВЕННУЮ ПОДДЕРЖКУ В РАМКАХ РЕГИОНАЛЬНОГО ПРОЕКТА</a:t>
            </a:r>
            <a:endParaRPr lang="ru-RU" sz="2000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115" y="1988840"/>
            <a:ext cx="9937104" cy="4392488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Федеральный закон от 29.12.2006 № 264-ФЗ 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 развитии сельского хозяйства»;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Федеральный закон от 24.07.2007 № 209-ФЗ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«О развитии малого и среднего предпринимательства в Российской Федерации»;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Федеральный закон от 11.06.2003 № 74-ФЗ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«О крестьянском (фермерском) хозяйстве»;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Федеральный закон от 07.07.2003 № 112-ФЗ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«О личном подсобном хозяйстве»;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Федеральный закон от 08.12.1995 № 193-ФЗ 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 сельскохозяйственной кооперации»;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Указ Президента Российской Федерации от 07.05.2018 № 204 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 национальных целях и стратегических задачах развития Российской Федерации на период до 2024 года»;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Федеральный проект «Акселерация субъектов малого и среднего предпринимательства» национального проекта «Малое и среднее предпринимательство и поддержка индивидуальной предпринимательской инициативы»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РФ от 14.07.2012 № 717 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 Государственной программе развития сельского хозяйства и регулирования рынков сельскохозяйственной продукции, сырья и продовольствия» </a:t>
            </a:r>
            <a:r>
              <a:rPr lang="ru-RU" sz="1800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(Приложение № 6) 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10163628" y="6503586"/>
            <a:ext cx="572675" cy="28803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15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16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17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6124" y="1578703"/>
            <a:ext cx="5067608" cy="321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Нормативная база Российской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21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77460" y="548680"/>
            <a:ext cx="8424936" cy="576064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НОРМАТИВНО-ПРАВОВАЯ БАЗА, РЕГЛАМЕНТИРУЮЩАЯ ГОСУДАРСТВЕННУЮ ПОДДЕРЖКУ В РАМКАХ РЕГИОНАЛЬНОГО ПРОЕКТА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17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18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56124" y="1328953"/>
            <a:ext cx="5067608" cy="321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Нормативная база Красноярского края</a:t>
            </a: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8107" y="1844824"/>
            <a:ext cx="10161858" cy="4802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3388" y="1593420"/>
            <a:ext cx="10520602" cy="9865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Закон Красноярского края от 21.02.2006 № 17-4487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«О государственной поддержке агропромышленного комплекса края и развития сельских территорий края»;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Красноярского края от 30.09.2013 № 506-п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«Об утверждении государственной программы  Красноярского края «Развитие сельского хозяйства и регулирование рынков сельскохозяйственной продукции, сырья и продовольствия»;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387" y="2686307"/>
            <a:ext cx="10520603" cy="1917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Красноярского края от 27.05.2019 № 272-п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 утверждении Порядка предоставления крестьянским (фермерским) хозяйствам грантов «</a:t>
            </a:r>
            <a:r>
              <a:rPr lang="ru-RU" sz="14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Агростартап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»…»;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Приказ министерства сельского хозяйства и торговли Красноярского края от 15.10.2020 № 617-о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 утверждении Порядка отчуждения имущества, приобретенного с участием средств гранта «</a:t>
            </a:r>
            <a:r>
              <a:rPr lang="ru-RU" sz="14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Агростартап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», осуществляемого в результате сделки»;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Приказ министерства сельского хозяйства и торговли Красноярского края от 11.06.2020 № 347-о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 утверждении Перечня сельскохозяйственной техники… приобретаемых крестьянским (фермерским) хозяйством за счет средств гранта «</a:t>
            </a:r>
            <a:r>
              <a:rPr lang="ru-RU" sz="14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Агростартап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»;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Приказ министерства сельского хозяйства и торговли Красноярского края от 10.11.2020 № 674-о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 утверждении Порядка согласования изменения значений показателей, необходимых для достижения результата предоставления гранта «</a:t>
            </a:r>
            <a:r>
              <a:rPr lang="ru-RU" sz="14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Агростартап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»…»;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33387" y="4727012"/>
            <a:ext cx="10520603" cy="19944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Красноярского края от 27.05.2019 № 273-п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 утверждении Порядка и условий предоставления субсидий Сельскохозяйственным потребительским кооперативам на возмещение части затрат, понесенных в текущем финансовом году…»;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Приказ министерства сельского хозяйства и торговли Красноярского края от 11.06.2020 № 348-о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 «Об определении списка специализированного инвентаря, материалов и оборудования, средств автоматизации, предназначенных для промышленного производства…»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Приказ министерства сельского хозяйства и торговли Красноярского края от 11.06.2020 № 349-о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 «Об определении списка специализированного инвентаря, материалов и оборудования, средств автоматизации, предназначенных для производства сельскохозяйственной продукции…»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Приказ министерства сельского хозяйства и торговли Красноярского края от 29.10.2020 № 647-о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 «Об установлении Порядка замены крупного рогатого скота, больного или инфицированного лейкозом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…»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0163628" y="6525344"/>
            <a:ext cx="572675" cy="266274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3019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6539" y="591037"/>
            <a:ext cx="505458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Грант на реализацию проектов «</a:t>
            </a:r>
            <a:r>
              <a:rPr lang="ru-RU" sz="2000" b="1" u="sng" kern="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А</a:t>
            </a:r>
            <a:r>
              <a:rPr kumimoji="0" lang="ru-RU" sz="2000" b="1" i="0" u="sng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гростартап</a:t>
            </a:r>
            <a:r>
              <a:rPr kumimoji="0" lang="ru-RU" sz="2000" b="1" i="0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»</a:t>
            </a:r>
            <a:endParaRPr kumimoji="0" lang="ru-RU" sz="2000" b="1" i="0" u="sng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Arial Narrow" panose="020B0606020202030204" pitchFamily="34" charset="0"/>
            </a:endParaRPr>
          </a:p>
        </p:txBody>
      </p:sp>
      <p:pic>
        <p:nvPicPr>
          <p:cNvPr id="21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3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24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05691919"/>
              </p:ext>
            </p:extLst>
          </p:nvPr>
        </p:nvGraphicFramePr>
        <p:xfrm>
          <a:off x="52199" y="900226"/>
          <a:ext cx="4052332" cy="2888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672483" y="1127427"/>
            <a:ext cx="6633466" cy="1709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3 млн рублей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– на все виды деятельности</a:t>
            </a:r>
          </a:p>
          <a:p>
            <a:r>
              <a:rPr lang="ru-RU" b="1" dirty="0">
                <a:solidFill>
                  <a:srgbClr val="002060"/>
                </a:solidFill>
              </a:rPr>
              <a:t>5 млн рублей </a:t>
            </a:r>
            <a:r>
              <a:rPr lang="ru-RU" dirty="0"/>
              <a:t>– на разведение КРС</a:t>
            </a:r>
          </a:p>
          <a:p>
            <a:r>
              <a:rPr lang="ru-RU" b="1" dirty="0">
                <a:solidFill>
                  <a:srgbClr val="002060"/>
                </a:solidFill>
              </a:rPr>
              <a:t>+1 млн рублей </a:t>
            </a:r>
            <a:r>
              <a:rPr lang="ru-RU" dirty="0"/>
              <a:t>– если </a:t>
            </a:r>
            <a:r>
              <a:rPr lang="ru-RU" dirty="0" err="1"/>
              <a:t>грантополучатель</a:t>
            </a:r>
            <a:r>
              <a:rPr lang="ru-RU" dirty="0"/>
              <a:t> вносит часть средств гранта в неделимый фонд сельскохозяйственного потребительского кооператива, членом которого он является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72483" y="2734548"/>
            <a:ext cx="6633466" cy="406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>
                <a:solidFill>
                  <a:srgbClr val="C00000"/>
                </a:solidFill>
              </a:rPr>
              <a:t>Срок освоения гранта – 18 мес.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98436" y="3958684"/>
            <a:ext cx="5749753" cy="3344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>
                <a:solidFill>
                  <a:schemeClr val="tx1"/>
                </a:solidFill>
              </a:rPr>
              <a:t>Обязательства </a:t>
            </a:r>
            <a:r>
              <a:rPr lang="ru-RU" i="1" dirty="0" err="1">
                <a:solidFill>
                  <a:schemeClr val="tx1"/>
                </a:solidFill>
              </a:rPr>
              <a:t>грантополучателя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09843" y="3958684"/>
            <a:ext cx="4647416" cy="33441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>
                <a:solidFill>
                  <a:schemeClr val="tx1"/>
                </a:solidFill>
              </a:rPr>
              <a:t>Заявитель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8436" y="4365104"/>
            <a:ext cx="5749753" cy="213848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Осуществлять деятельность не менее 5 лет с даты получения гранта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Создать в срок, не позднее срока освоения средств гранта на сельской территории края: не менее 2 новых постоянных рабочих мест – в случае если сумма гранта составляет 2 000,0 тыс. рублей или более;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не менее 1 нового постоянного рабочего места – в случае если сумма гранта составляет менее 2 000,0 тыс. рублей;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Сохранить новые постоянные рабочие места и не допускать сокращение численности работников, в течение всего срока реализации проекта;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Достигнуть значений показателей, предусмотренных проектом «</a:t>
            </a:r>
            <a:r>
              <a:rPr lang="ru-RU" sz="1200" dirty="0" err="1">
                <a:solidFill>
                  <a:schemeClr val="tx1"/>
                </a:solidFill>
              </a:rPr>
              <a:t>Агростартап</a:t>
            </a:r>
            <a:r>
              <a:rPr lang="ru-RU" sz="1200" dirty="0">
                <a:solidFill>
                  <a:schemeClr val="tx1"/>
                </a:solidFill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Оплачивать за счет собственных средств не менее 10% затрат на создание и развитие КФХ, предусмотренных планом расходов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9842" y="4365104"/>
            <a:ext cx="4647417" cy="213848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/>
              <a:t>Гражданин РФ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/>
              <a:t>КФХ или ИП, зарегистрированные в текущем году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/>
              <a:t>Регистрация на сельской территории или на сельской агломерации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/>
              <a:t>Не является или ранее не являлся получателем средств финансовой поддержки (за исключением социальных выплат и выплат на организацию начального этапа предпринимательской деятельности), субсидий или грантов, а также гранта на поддержку начинающего фермера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10163628" y="6503586"/>
            <a:ext cx="572675" cy="28803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EC11BB-2F1A-4FF9-9944-6062BBAE9F02}"/>
              </a:ext>
            </a:extLst>
          </p:cNvPr>
          <p:cNvSpPr/>
          <p:nvPr/>
        </p:nvSpPr>
        <p:spPr>
          <a:xfrm>
            <a:off x="4461670" y="3140968"/>
            <a:ext cx="3096344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Средства  гранта подлежат казначейскому сопровождению!!!</a:t>
            </a:r>
          </a:p>
        </p:txBody>
      </p:sp>
    </p:spTree>
    <p:extLst>
      <p:ext uri="{BB962C8B-B14F-4D97-AF65-F5344CB8AC3E}">
        <p14:creationId xmlns:p14="http://schemas.microsoft.com/office/powerpoint/2010/main" val="119030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08187" y="1061192"/>
            <a:ext cx="9577064" cy="49244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</a:rPr>
              <a:t>Перечень затрат, финансовое обеспечение которых допускается осуществить за счет средств гранта «Агростартап»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</a:rPr>
              <a:t> </a:t>
            </a:r>
            <a:b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</a:rPr>
            </a:br>
            <a:r>
              <a:rPr kumimoji="0" lang="en-US" sz="120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1200" i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Приказ Минсельхоза России от 12.03.2021 № 128, приложение № 1</a:t>
            </a:r>
            <a:r>
              <a:rPr lang="ru-RU" sz="1200" i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8107" y="1703994"/>
            <a:ext cx="10297144" cy="5078313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300" b="1" i="1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</a:rPr>
              <a:t>приобретение</a:t>
            </a:r>
            <a:r>
              <a:rPr kumimoji="0" lang="ru-RU" sz="1300" b="0" i="1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</a:rPr>
              <a:t> </a:t>
            </a:r>
            <a:r>
              <a:rPr kumimoji="0" lang="ru-RU" sz="1300" b="1" i="1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</a:rPr>
              <a:t>земельных участков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</a:rPr>
              <a:t>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</a:rPr>
              <a:t>из земель сельскохозяйственного назначения для осуществления деятельности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Times New Roman"/>
              </a:rPr>
              <a:t>с целью производства и (или) переработки сельскохозяйственной продукции в рамках реализации проекта «Агростартап»;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разработка</a:t>
            </a:r>
            <a:r>
              <a:rPr lang="ru-RU" sz="1300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проектной документации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 для строительства или реконструкции производственных и складских зданий, объектов, предназначенных для производства, хранения и переработки сельскохозяйственной продукции;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приобретение, строительство, ремонт, модернизация и (или) переустройство</a:t>
            </a:r>
            <a:r>
              <a:rPr lang="ru-RU" sz="1300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производственных и складских зданий, помещений, пристроек и сооружений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, необходимых для производства, хранения и переработки сельскохозяйственной продукции, включая ограждения, предусмотренные для выпаса и выгула сельскохозяйственных животных, и ограждения плодово-ягодных насаждений;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подключение производственных и складских зданий, помещений, пристроек и (или) сооружений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, необходимых для производства, хранения и переработки сельскохозяйственной продукции, к электрическим, водо-, газо- и теплопроводным сетям, в том числе автономным;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приобретение</a:t>
            </a:r>
            <a:r>
              <a:rPr lang="ru-RU" sz="1300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сельскохозяйственных животных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 (кроме свиней), и птицы; </a:t>
            </a: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приобретение посадочного материала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 для закладки многолетних насаждений, в том числе виноградников и земляники; </a:t>
            </a: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приобретение рыбопосадочного материала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приобретение сельскохозяйственной техники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, включая прицепное и навесное оборудование, грузового автомобильного транспорта, специализированного автомобильного транспорта для транспортировки сельскохозяйственной продукции и осуществления мобильной торговли, оборудования для производства, переработки и хранения сельскохозяйственной продукции (кроме оборудования, предназначенного для производства продукции свиноводства); </a:t>
            </a:r>
            <a:r>
              <a:rPr lang="ru-RU" sz="1300" b="1" i="1" kern="0" dirty="0">
                <a:solidFill>
                  <a:srgbClr val="C00000"/>
                </a:solidFill>
                <a:latin typeface="Arial Narrow" panose="020B0606020202030204" pitchFamily="34" charset="0"/>
                <a:ea typeface="Times New Roman"/>
              </a:rPr>
              <a:t>(Приказ министерства сельского хозяйства и торговли Красноярского края от 11.06.2020 № 347-о)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приобретение средств транспортных снегоходных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, соответствующих коду 29.10.52.110 Общероссийского классификатора продукции по видам экономической деятельности – в случае, если КФХ осуществляет деятельность по развитию оленеводства и (или) мараловодства на территориях Красноярского края, относящихся к районам Крайнего Севера и приравненных к ним местностям;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внесение не менее 25%, но не более 50% средств в неделимый фонд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 сельскохозяйственного потребительского кооператива, членом которого является данное КФХ или ИП;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погашение основного долга по кредитам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, полученным в российских кредитных организациях на реализацию проекта создания и (или) развития хозяйства, но не более 20% стоимости проекта создания и (или) развития хозяйства;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доставка и монтаж оборудования и техники</a:t>
            </a:r>
            <a:r>
              <a:rPr lang="ru-RU" sz="1300" kern="0" dirty="0">
                <a:solidFill>
                  <a:srgbClr val="002060"/>
                </a:solidFill>
                <a:latin typeface="Arial Narrow" panose="020B0606020202030204" pitchFamily="34" charset="0"/>
                <a:ea typeface="Times New Roman"/>
              </a:rPr>
              <a:t>, указанных в подпунктах «6» и «7», – в случае, если КФХ осуществляет деятельность на территориях Красноярского края, относящихся к районам Крайнего Севера и приравненных к ним местностям</a:t>
            </a:r>
            <a:endParaRPr lang="ru-RU" sz="13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20355" y="620688"/>
            <a:ext cx="590465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РАСХОДОВАНИЕ ГРАНТА «АГРОСТАРТАП»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10163628" y="6503586"/>
            <a:ext cx="572675" cy="28803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</a:p>
        </p:txBody>
      </p:sp>
      <p:sp>
        <p:nvSpPr>
          <p:cNvPr id="11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12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13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6424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94739" y="1848920"/>
            <a:ext cx="102251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 кооператив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создан в соответствии с Федеральным законом № 193-ФЗ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«О сельскохозяйственной кооперации»;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кооператив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включен в реестр субъектов агропромышленного комплекса края,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претендующих на получение государственной поддержки;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у кооператива по состоянию на первое число месяца подачи заявки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отсутствует просроченная задолженность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</a:t>
            </a:r>
            <a:b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по возврату в краевой бюджет субсидий, бюджетных инвестиций, предоставленных, в том числе в соответствии с иными правовыми актами, и иная просроченная задолженность перед краевым бюджетом;	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 кооператив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зарегистрирован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и  осуществляет деятельность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на сельской территории или на территории сельской агломерации края;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кооператив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является субъектом малого и среднего предпринимательства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в соответствии с Федеральным законом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№ 209-ФЗ «О развитии малого и среднего предпринимательства в Российской Федерации»;	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кооператив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объединяет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не менее 5 ЛПХ и (или) 3 сельскохозяйственных товаропроизводителей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(кроме ассоциированных членов). Члены сельскохозяйственного потребительского кооператива из числа сельскохозяйственных товаропроизводителей должны относиться к </a:t>
            </a:r>
            <a:r>
              <a:rPr lang="ru-RU" sz="1600" dirty="0" err="1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микропредприятиям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или малым предприятиям;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7. обязуется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осуществлять деятельность в течение не менее 5 лет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со дня поступления части средств гранта «Агростартап» на расчетный счет кооператива, открытый в кредитной организации		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0163628" y="6503586"/>
            <a:ext cx="572675" cy="28803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</a:p>
        </p:txBody>
      </p:sp>
      <p:pic>
        <p:nvPicPr>
          <p:cNvPr id="14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16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17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41688" y="680192"/>
            <a:ext cx="7694376" cy="516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41533" y="680192"/>
            <a:ext cx="7331549" cy="948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Кооператив, на формирование неделимого фонда которого КФХ направляет часть средств гранта «Агростартап», должен соответствовать следующим основным </a:t>
            </a:r>
            <a:r>
              <a:rPr lang="ru-RU" b="1" u="sng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требованиям: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2B69E8E-53E4-4B3F-942D-18E064ACF3AF}"/>
              </a:ext>
            </a:extLst>
          </p:cNvPr>
          <p:cNvSpPr/>
          <p:nvPr/>
        </p:nvSpPr>
        <p:spPr>
          <a:xfrm>
            <a:off x="294739" y="5745235"/>
            <a:ext cx="10225136" cy="5415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Перечень имущества, приобретаемого кооперативом с использованием гранта «</a:t>
            </a:r>
            <a:r>
              <a:rPr lang="ru-RU" sz="1600" dirty="0" err="1">
                <a:latin typeface="Arial Narrow" panose="020B0606020202030204" pitchFamily="34" charset="0"/>
              </a:rPr>
              <a:t>Агростартап</a:t>
            </a:r>
            <a:r>
              <a:rPr lang="ru-RU" sz="1600" dirty="0">
                <a:latin typeface="Arial Narrow" panose="020B0606020202030204" pitchFamily="34" charset="0"/>
              </a:rPr>
              <a:t>», установлен приказом МСХ РФ </a:t>
            </a:r>
            <a:br>
              <a:rPr lang="ru-RU" sz="1600" dirty="0">
                <a:latin typeface="Arial Narrow" panose="020B0606020202030204" pitchFamily="34" charset="0"/>
              </a:rPr>
            </a:br>
            <a:r>
              <a:rPr lang="ru-RU" sz="1600" dirty="0">
                <a:latin typeface="Arial Narrow" panose="020B0606020202030204" pitchFamily="34" charset="0"/>
              </a:rPr>
              <a:t>от 12.03.2021 № 128,  в приложении № 2 </a:t>
            </a:r>
          </a:p>
        </p:txBody>
      </p:sp>
    </p:spTree>
    <p:extLst>
      <p:ext uri="{BB962C8B-B14F-4D97-AF65-F5344CB8AC3E}">
        <p14:creationId xmlns:p14="http://schemas.microsoft.com/office/powerpoint/2010/main" val="155274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 descr="C:\Users\molokova\Desktop\351_Предпринимательство_ПоддержкаФермеров_лого_RGB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" y="52972"/>
            <a:ext cx="1689334" cy="12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429197" y="493454"/>
            <a:ext cx="9020882" cy="52322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</a:rPr>
              <a:t>Порядок и условия предоставления субсидий сельскохозяйственным потребительским кооперативам на возмещение части затрат, понесенных в текущем финансовом году</a:t>
            </a:r>
            <a:endParaRPr lang="ru-RU" sz="1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877" y="2387733"/>
            <a:ext cx="6956154" cy="2615567"/>
          </a:xfrm>
          <a:prstGeom prst="rect">
            <a:avLst/>
          </a:prstGeom>
          <a:noFill/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1200" b="0" i="1" u="sng" strike="noStrike" kern="0" cap="none" spc="0" normalizeH="0" baseline="0" noProof="0" dirty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buFontTx/>
              <a:buChar char="-"/>
              <a:defRPr/>
            </a:pPr>
            <a:r>
              <a:rPr kumimoji="0" lang="ru-RU" sz="1300" b="1" i="1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 на приобретение имущества в целях последующей передачи (реализации) приобретенного имущества в собственность членов </a:t>
            </a:r>
            <a:r>
              <a:rPr lang="ru-RU" sz="1300" b="1" i="1" u="sng" kern="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(кроме ассоциированных членов) кооператива:</a:t>
            </a:r>
          </a:p>
          <a:p>
            <a:pPr lvl="0" algn="ctr">
              <a:buFontTx/>
              <a:buChar char="-"/>
              <a:defRPr/>
            </a:pPr>
            <a:endParaRPr kumimoji="0" lang="ru-RU" sz="1200" b="0" i="1" u="sng" strike="noStrike" kern="0" cap="none" spc="0" normalizeH="0" baseline="0" noProof="0" dirty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 Narrow" panose="020B0606020202030204" pitchFamily="34" charset="0"/>
              <a:ea typeface="Calibri"/>
              <a:cs typeface="Times New Roman" panose="02020603050405020304" pitchFamily="18" charset="0"/>
            </a:endParaRPr>
          </a:p>
          <a:p>
            <a:pPr marL="171450" marR="0" lvl="0" indent="-171450" algn="just" defTabSz="914400" eaLnBrk="1" fontAlgn="auto" latinLnBrk="0" hangingPunct="1">
              <a:buClrTx/>
              <a:buSzTx/>
              <a:buFontTx/>
              <a:buChar char="-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Times New Roman" panose="02020603050405020304" pitchFamily="18" charset="0"/>
              </a:rPr>
              <a:t>сельскохозяйственные животные (кроме свиней) и птица; рыбопосадочный материал; </a:t>
            </a:r>
          </a:p>
          <a:p>
            <a:pPr marL="171450" lvl="0" indent="-171450" algn="just">
              <a:buFontTx/>
              <a:buChar char="-"/>
              <a:defRPr/>
            </a:pPr>
            <a:r>
              <a:rPr lang="ru-RU" sz="1200" kern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посадочный материал для закладки многолетних насаждений, включая виноградники, и посадочный материал земляники; </a:t>
            </a:r>
          </a:p>
          <a:p>
            <a:pPr marL="171450" lvl="0" indent="-171450" algn="just">
              <a:buFontTx/>
              <a:buChar char="-"/>
              <a:defRPr/>
            </a:pPr>
            <a:r>
              <a:rPr lang="ru-RU" sz="1200" kern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племенная продукция (материал), за исключением племенной продукции (материала) племенных свиней;</a:t>
            </a:r>
          </a:p>
          <a:p>
            <a:pPr lvl="0" algn="just">
              <a:defRPr/>
            </a:pPr>
            <a:r>
              <a:rPr lang="ru-RU" sz="1200" b="1" kern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имущества, утверждаемый МСХ Красноярского края:</a:t>
            </a:r>
          </a:p>
          <a:p>
            <a:pPr marL="171450" lvl="0" indent="-171450" algn="just">
              <a:buFontTx/>
              <a:buChar char="-"/>
              <a:defRPr/>
            </a:pPr>
            <a:r>
              <a:rPr lang="ru-RU" sz="1200" kern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специализированный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Times New Roman" panose="02020603050405020304" pitchFamily="18" charset="0"/>
              </a:rPr>
              <a:t>инвентарь, материалы и оборудование, средства автоматизации, предназначенные для производства сельскохозяйственной продукции (кроме свиноводческой продукции</a:t>
            </a:r>
            <a:r>
              <a:rPr lang="ru-RU" sz="1200" kern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);</a:t>
            </a:r>
            <a:br>
              <a:rPr lang="en-US" sz="1200" kern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200" b="1" i="1" kern="0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(Приказ министерства сельского хозяйства и торговли Красноярского края от 11.06.2020 № 349-о)</a:t>
            </a:r>
            <a:endParaRPr kumimoji="0" lang="ru-RU" sz="1200" b="1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71450" lvl="0" indent="-171450" algn="just">
              <a:buFontTx/>
              <a:buChar char="-"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Times New Roman" panose="02020603050405020304" pitchFamily="18" charset="0"/>
              </a:rPr>
              <a:t>специализированный инвентарь, материалы и оборудование, средства автоматизации, предназначенные для промышленного производства овощей в защищенном грунте, в том числе мини-теплицы площадью до 1 га</a:t>
            </a:r>
            <a:r>
              <a:rPr lang="ru-RU" sz="1200" kern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</a:t>
            </a:r>
            <a:r>
              <a:rPr lang="ru-RU" sz="1200" b="1" i="1" kern="0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(Приказ министерства сельского хозяйства и торговли Красноярского края от 11.06.2020 № 348-о)</a:t>
            </a:r>
            <a:endParaRPr kumimoji="0" lang="ru-RU" sz="1200" b="1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29920" algn="l"/>
                <a:tab pos="449580" algn="l"/>
              </a:tabLst>
              <a:defRPr/>
            </a:pPr>
            <a:endParaRPr kumimoji="0" lang="ru-RU" sz="2000" b="1" i="0" u="sng" strike="noStrike" kern="0" cap="none" spc="0" normalizeH="0" baseline="0" noProof="0" dirty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16899" y="3519380"/>
            <a:ext cx="3096344" cy="1061747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стоимость такого имущества, передаваемого (реализуемого) в собственность одного члена кооператива, не может превышать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30 процентов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общей стоимости данного имущества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16899" y="2565568"/>
            <a:ext cx="3096344" cy="692497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в размере, не превышающем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50 процентов затрат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,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но не более 3 млн рублей </a:t>
            </a: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</a:rPr>
              <a:t>из расчета на один кооператив</a:t>
            </a:r>
            <a:endParaRPr kumimoji="0" lang="ru-RU" sz="13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cxnSp>
        <p:nvCxnSpPr>
          <p:cNvPr id="15" name="Прямая со стрелкой 14"/>
          <p:cNvCxnSpPr>
            <a:cxnSpLocks/>
          </p:cNvCxnSpPr>
          <p:nvPr/>
        </p:nvCxnSpPr>
        <p:spPr>
          <a:xfrm>
            <a:off x="7154031" y="2895456"/>
            <a:ext cx="2486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cxnSpLocks/>
          </p:cNvCxnSpPr>
          <p:nvPr/>
        </p:nvCxnSpPr>
        <p:spPr>
          <a:xfrm>
            <a:off x="7128867" y="39791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951306" y="2079957"/>
            <a:ext cx="5976663" cy="307777"/>
          </a:xfrm>
          <a:prstGeom prst="rect">
            <a:avLst/>
          </a:prstGeom>
          <a:ln w="381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1. Направление возмещения расходов кооператива </a:t>
            </a:r>
            <a:r>
              <a:rPr lang="en-US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I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уровня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879" y="1059466"/>
            <a:ext cx="10252200" cy="10402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450215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ОСНОВНЫЕ УСЛОВИЯ ПРЕДОСТАВЛЕНИЯ СУБСИДИЙ:</a:t>
            </a:r>
          </a:p>
          <a:p>
            <a:pPr marL="171450" marR="0" lvl="0" indent="-171450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включение кооператива в реестр субъектов агропромышленного комплекса края, претендующих на получение государственной поддержки;</a:t>
            </a:r>
          </a:p>
          <a:p>
            <a:pPr marL="171450" marR="0" lvl="0" indent="-171450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Times New Roman"/>
              </a:rPr>
              <a:t>отсутствие проведения в отношении получателя субсидии процедур банкротства и ликвидации в соответствии с действующим законодательством;</a:t>
            </a:r>
          </a:p>
          <a:p>
            <a:pPr marL="171450" marR="0" lvl="0" indent="-171450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100" kern="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кооператив не должен находиться в процессе реорганизации, ликвидации, банкротства;  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членство кооператива в ревизионном союзе сельскохозяйственных кооперативов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312175" y="5003301"/>
            <a:ext cx="52549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2. Направление возмещения расходов кооператива</a:t>
            </a:r>
            <a:r>
              <a:rPr lang="en-US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I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уровня 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7877" y="5381960"/>
            <a:ext cx="6374031" cy="1192505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sz="1200" b="1" i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приобретение КРС в целях замены КРС, больного или инфицированного лейкозом, принадлежащего членам (кроме ассоциированных членов) указанного кооператива на праве собственности</a:t>
            </a:r>
          </a:p>
          <a:p>
            <a:pPr algn="ctr"/>
            <a:r>
              <a:rPr lang="ru-RU" sz="1200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ru-RU" sz="12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Приказ министерства сельского хозяйства и торговли Красноярского края </a:t>
            </a:r>
            <a:br>
              <a:rPr lang="ru-RU" sz="12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 29.10.2020 № 647-о)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94969" y="5311080"/>
            <a:ext cx="3718274" cy="350168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ru-RU" sz="1050" kern="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</a:rPr>
              <a:t>в размере, не превышающем </a:t>
            </a:r>
            <a:r>
              <a:rPr lang="ru-RU" sz="1050" b="1" kern="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</a:rPr>
              <a:t>50 процентов затрат, но не более 10 млн рублей</a:t>
            </a:r>
            <a:r>
              <a:rPr lang="ru-RU" sz="1050" kern="0" dirty="0">
                <a:solidFill>
                  <a:srgbClr val="002060"/>
                </a:solidFill>
                <a:latin typeface="Arial Narrow" panose="020B0606020202030204" pitchFamily="34" charset="0"/>
                <a:ea typeface="Calibri"/>
              </a:rPr>
              <a:t> из расчета на один кооператив</a:t>
            </a:r>
            <a:endParaRPr lang="ru-RU" sz="105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94969" y="5766678"/>
            <a:ext cx="3718274" cy="627717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стоимость КРС, передаваемого (реализуемого) </a:t>
            </a:r>
            <a:br>
              <a:rPr lang="ru-RU" sz="1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собственность одного члена кооператива, не может превышать </a:t>
            </a:r>
            <a:r>
              <a:rPr lang="ru-RU" sz="10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30 процентов </a:t>
            </a:r>
            <a:r>
              <a:rPr lang="ru-RU" sz="1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общей стоимости приобретаемого поголовья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794969" y="6503586"/>
            <a:ext cx="3718273" cy="141764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возраст приобретаемого КРС не должен превышать 2 года</a:t>
            </a:r>
          </a:p>
        </p:txBody>
      </p:sp>
      <p:sp>
        <p:nvSpPr>
          <p:cNvPr id="27" name="Пятиугольник 26"/>
          <p:cNvSpPr/>
          <p:nvPr/>
        </p:nvSpPr>
        <p:spPr>
          <a:xfrm>
            <a:off x="10163628" y="6503586"/>
            <a:ext cx="572675" cy="28803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28" name="object 37"/>
          <p:cNvSpPr txBox="1"/>
          <p:nvPr/>
        </p:nvSpPr>
        <p:spPr>
          <a:xfrm>
            <a:off x="1841688" y="67959"/>
            <a:ext cx="1214436" cy="10684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641" spc="-51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РЕГИОНАЛЬНЫЙ ПРОЕКТ</a:t>
            </a:r>
            <a:endParaRPr sz="641" dirty="0">
              <a:solidFill>
                <a:srgbClr val="44546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9" name="object 40"/>
          <p:cNvSpPr txBox="1"/>
          <p:nvPr/>
        </p:nvSpPr>
        <p:spPr>
          <a:xfrm>
            <a:off x="1841688" y="227985"/>
            <a:ext cx="8013003" cy="18583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1031375">
              <a:spcBef>
                <a:spcPts val="64"/>
              </a:spcBef>
            </a:pPr>
            <a:r>
              <a:rPr lang="ru-RU" sz="1154" dirty="0">
                <a:solidFill>
                  <a:srgbClr val="44546A">
                    <a:lumMod val="75000"/>
                  </a:srgbClr>
                </a:solidFill>
                <a:latin typeface="Arial"/>
                <a:cs typeface="Arial"/>
              </a:rPr>
              <a:t>АКСЕЛЕРАЦИЯ СУБЪЕКТОВ МАЛОГО И СРЕДНЕГО ПРЕДПРИНИМАТЕЛЬСТВА</a:t>
            </a:r>
          </a:p>
        </p:txBody>
      </p:sp>
      <p:sp>
        <p:nvSpPr>
          <p:cNvPr id="31" name="object 25"/>
          <p:cNvSpPr/>
          <p:nvPr/>
        </p:nvSpPr>
        <p:spPr>
          <a:xfrm>
            <a:off x="1841688" y="447735"/>
            <a:ext cx="6178323" cy="45719"/>
          </a:xfrm>
          <a:custGeom>
            <a:avLst/>
            <a:gdLst/>
            <a:ahLst/>
            <a:cxnLst/>
            <a:rect l="l" t="t" r="r" b="b"/>
            <a:pathLst>
              <a:path w="6591934">
                <a:moveTo>
                  <a:pt x="0" y="0"/>
                </a:moveTo>
                <a:lnTo>
                  <a:pt x="6591401" y="0"/>
                </a:lnTo>
              </a:path>
            </a:pathLst>
          </a:custGeom>
          <a:ln w="12700">
            <a:solidFill>
              <a:srgbClr val="44546A">
                <a:lumMod val="75000"/>
              </a:srgbClr>
            </a:solidFill>
          </a:ln>
        </p:spPr>
        <p:txBody>
          <a:bodyPr wrap="square" lIns="0" tIns="0" rIns="0" bIns="0" rtlCol="0"/>
          <a:lstStyle/>
          <a:p>
            <a:pPr marL="0" marR="0" lvl="0" indent="0" defTabSz="10313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33" name="Прямая со стрелкой 32"/>
          <p:cNvCxnSpPr>
            <a:cxnSpLocks/>
          </p:cNvCxnSpPr>
          <p:nvPr/>
        </p:nvCxnSpPr>
        <p:spPr>
          <a:xfrm>
            <a:off x="6571908" y="5589240"/>
            <a:ext cx="2230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cxnSpLocks/>
          </p:cNvCxnSpPr>
          <p:nvPr/>
        </p:nvCxnSpPr>
        <p:spPr>
          <a:xfrm>
            <a:off x="6571908" y="6080536"/>
            <a:ext cx="207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cxnSpLocks/>
          </p:cNvCxnSpPr>
          <p:nvPr/>
        </p:nvCxnSpPr>
        <p:spPr>
          <a:xfrm>
            <a:off x="6571908" y="6574465"/>
            <a:ext cx="228643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387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3847</Words>
  <Application>Microsoft Office PowerPoint</Application>
  <PresentationFormat>Произвольный</PresentationFormat>
  <Paragraphs>409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Book Antiqua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НОРМАТИВНО-ПРАВОВАЯ БАЗА, РЕГЛАМЕНТИРУЮЩАЯ ГОСУДАРСТВЕННУЮ ПОДДЕРЖКУ В РАМКАХ РЕГИОНАЛЬНОГО ПРОЕКТА</vt:lpstr>
      <vt:lpstr>НОРМАТИВНО-ПРАВОВАЯ БАЗА, РЕГЛАМЕНТИРУЮЩАЯ ГОСУДАРСТВЕННУЮ ПОДДЕРЖКУ В РАМКАХ РЕГИОНАЛЬНОГО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Грант на реализацию проектов развития семейных ферм </vt:lpstr>
      <vt:lpstr>Грант на реализацию проектов развития материально-технической базы СПоК I и II уровня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Услуги, оказываемые Центром компетенций в сфере сельскохозяйственной кооперации и поддержки фермеров Красноярского края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Сыромятников Николай Петрович</dc:creator>
  <cp:lastModifiedBy>User</cp:lastModifiedBy>
  <cp:revision>411</cp:revision>
  <cp:lastPrinted>2021-06-23T04:38:34Z</cp:lastPrinted>
  <dcterms:created xsi:type="dcterms:W3CDTF">2019-08-14T03:28:31Z</dcterms:created>
  <dcterms:modified xsi:type="dcterms:W3CDTF">2021-06-23T09:33:14Z</dcterms:modified>
</cp:coreProperties>
</file>